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73" r:id="rId2"/>
    <p:sldId id="262" r:id="rId3"/>
    <p:sldId id="277" r:id="rId4"/>
    <p:sldId id="324" r:id="rId5"/>
    <p:sldId id="28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280" r:id="rId16"/>
    <p:sldId id="285" r:id="rId17"/>
    <p:sldId id="287" r:id="rId18"/>
    <p:sldId id="288" r:id="rId19"/>
    <p:sldId id="289" r:id="rId20"/>
    <p:sldId id="290" r:id="rId21"/>
    <p:sldId id="291" r:id="rId22"/>
    <p:sldId id="294" r:id="rId23"/>
    <p:sldId id="292" r:id="rId24"/>
    <p:sldId id="314" r:id="rId25"/>
    <p:sldId id="296" r:id="rId26"/>
    <p:sldId id="298" r:id="rId27"/>
    <p:sldId id="312" r:id="rId28"/>
    <p:sldId id="310" r:id="rId29"/>
    <p:sldId id="311" r:id="rId30"/>
    <p:sldId id="300" r:id="rId31"/>
    <p:sldId id="313" r:id="rId32"/>
    <p:sldId id="301" r:id="rId33"/>
    <p:sldId id="302" r:id="rId34"/>
    <p:sldId id="305" r:id="rId35"/>
    <p:sldId id="303" r:id="rId36"/>
    <p:sldId id="306" r:id="rId37"/>
    <p:sldId id="307" r:id="rId38"/>
    <p:sldId id="325" r:id="rId39"/>
    <p:sldId id="326" r:id="rId40"/>
    <p:sldId id="327" r:id="rId41"/>
    <p:sldId id="328" r:id="rId42"/>
    <p:sldId id="27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8466"/>
    <a:srgbClr val="776851"/>
    <a:srgbClr val="5E5240"/>
    <a:srgbClr val="821C1C"/>
    <a:srgbClr val="6AE8DC"/>
    <a:srgbClr val="885124"/>
    <a:srgbClr val="6CE6CF"/>
    <a:srgbClr val="82E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83" autoAdjust="0"/>
    <p:restoredTop sz="94628" autoAdjust="0"/>
  </p:normalViewPr>
  <p:slideViewPr>
    <p:cSldViewPr snapToGrid="0">
      <p:cViewPr varScale="1">
        <p:scale>
          <a:sx n="82" d="100"/>
          <a:sy n="82" d="100"/>
        </p:scale>
        <p:origin x="-302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D91A8-A772-4C3E-82E6-9080B684BEC9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149B2-0A12-40A2-84AF-682A8036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0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외식 프랜차이즈 본사 및 배달 전문점 현황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3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988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85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66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62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88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8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319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44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42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10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014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15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149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1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0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8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93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3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2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5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6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55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80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7DE03-9B4F-45CC-A30D-80E48E9F611D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30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hyperlink" Target="https://www.nemoapp.k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thumbor.forbes.com/thumbor/fit-in/1200x0/filters%3Aformat%28jpg%29/https%3A%2F%2Fspecials-images.forbesimg.com%2Fimageserve%2F5fe16bf53ba69575bb1cd088%2F0x0.jpg%3FcropX1%3D0%26cropX2%3D8995%26cropY1%3D0%26cropY2%3D6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63880"/>
            <a:ext cx="12191999" cy="812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76250" y="1015999"/>
            <a:ext cx="11334750" cy="37973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85825" y="1828227"/>
            <a:ext cx="10515600" cy="2024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dirty="0">
                <a:solidFill>
                  <a:srgbClr val="5E5240"/>
                </a:solidFill>
              </a:rPr>
              <a:t>음식</a:t>
            </a:r>
            <a:r>
              <a:rPr lang="en-US" altLang="ko-KR" sz="5400" b="1" dirty="0">
                <a:solidFill>
                  <a:srgbClr val="5E5240"/>
                </a:solidFill>
              </a:rPr>
              <a:t> </a:t>
            </a:r>
            <a:r>
              <a:rPr lang="ko-KR" altLang="en-US" sz="5400" b="1" dirty="0">
                <a:solidFill>
                  <a:srgbClr val="5E5240"/>
                </a:solidFill>
              </a:rPr>
              <a:t>배달 전문점 </a:t>
            </a:r>
            <a:r>
              <a:rPr lang="ko-KR" altLang="en-US" dirty="0">
                <a:solidFill>
                  <a:srgbClr val="5E5240"/>
                </a:solidFill>
              </a:rPr>
              <a:t>창업자를 위한</a:t>
            </a:r>
            <a:r>
              <a:rPr lang="en-US" altLang="ko-KR" dirty="0">
                <a:solidFill>
                  <a:srgbClr val="5E5240"/>
                </a:solidFill>
              </a:rPr>
              <a:t> </a:t>
            </a:r>
            <a:endParaRPr lang="en-US" altLang="ko-KR" sz="6000" dirty="0">
              <a:solidFill>
                <a:srgbClr val="5E5240"/>
              </a:solidFill>
            </a:endParaRPr>
          </a:p>
          <a:p>
            <a:r>
              <a:rPr lang="ko-KR" altLang="en-US" sz="5400" b="1" dirty="0">
                <a:solidFill>
                  <a:srgbClr val="5E5240"/>
                </a:solidFill>
              </a:rPr>
              <a:t>빅데이터 분석</a:t>
            </a:r>
          </a:p>
        </p:txBody>
      </p:sp>
      <p:pic>
        <p:nvPicPr>
          <p:cNvPr id="1026" name="Picture 2" descr="쿠팡이츠 - 맛있는 음식을 빠르고 편하게 - Google Play 앱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523" y="5078294"/>
            <a:ext cx="732520" cy="73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대한민국 1등 배달앱, 배달의민족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594" b="100000" l="22535" r="100000">
                        <a14:backgroundMark x1="76056" y1="23750" x2="76056" y2="2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21" t="43879" r="-1"/>
          <a:stretch/>
        </p:blipFill>
        <p:spPr bwMode="auto">
          <a:xfrm>
            <a:off x="8930399" y="3548690"/>
            <a:ext cx="1258249" cy="12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H와 DH코리아는 다르다&amp;quot;… 결합 앞둔 요기요, 옛 악재에 대략난감 | Save Internet 뉴데일리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62" y="4286157"/>
            <a:ext cx="1207974" cy="120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64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571160" y="1086348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865771" y="1252893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E5240"/>
                </a:solidFill>
              </a:rPr>
              <a:t>통계청 자료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09258" y="1845922"/>
            <a:ext cx="617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5240"/>
                </a:solidFill>
              </a:rPr>
              <a:t>외식산업 경기전망지수와 </a:t>
            </a:r>
            <a:r>
              <a:rPr lang="en-US" altLang="ko-KR" b="1" dirty="0" smtClean="0">
                <a:solidFill>
                  <a:srgbClr val="5E5240"/>
                </a:solidFill>
              </a:rPr>
              <a:t>/ </a:t>
            </a:r>
          </a:p>
          <a:p>
            <a:r>
              <a:rPr lang="ko-KR" altLang="en-US" b="1" dirty="0" smtClean="0">
                <a:solidFill>
                  <a:srgbClr val="5E5240"/>
                </a:solidFill>
              </a:rPr>
              <a:t>연도별 사업장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임차현황</a:t>
            </a:r>
            <a:r>
              <a:rPr lang="ko-KR" altLang="en-US" b="1" dirty="0" smtClean="0">
                <a:solidFill>
                  <a:srgbClr val="5E5240"/>
                </a:solidFill>
              </a:rPr>
              <a:t> 자료를 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571160" y="2582130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750356" y="274867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E5240"/>
                </a:solidFill>
              </a:rPr>
              <a:t>연도별로 추출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47" y="1086348"/>
            <a:ext cx="4694843" cy="53347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544" y="3284552"/>
            <a:ext cx="4673016" cy="3136508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수집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통계청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7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027703" y="1091381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050606" y="1257926"/>
            <a:ext cx="1964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E5240"/>
                </a:solidFill>
              </a:rPr>
              <a:t>다음 지도 크롤링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065801" y="1850955"/>
            <a:ext cx="617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5240"/>
                </a:solidFill>
              </a:rPr>
              <a:t>다음지도중</a:t>
            </a:r>
            <a:r>
              <a:rPr lang="ko-KR" altLang="en-US" b="1" dirty="0" smtClean="0">
                <a:solidFill>
                  <a:srgbClr val="5E5240"/>
                </a:solidFill>
              </a:rPr>
              <a:t> 맛집을 검색하여 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b="1" dirty="0" smtClean="0">
                <a:solidFill>
                  <a:srgbClr val="5E5240"/>
                </a:solidFill>
              </a:rPr>
              <a:t>자료를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셀레니움으로</a:t>
            </a:r>
            <a:r>
              <a:rPr lang="ko-KR" altLang="en-US" b="1" dirty="0" smtClean="0">
                <a:solidFill>
                  <a:srgbClr val="5E5240"/>
                </a:solidFill>
              </a:rPr>
              <a:t> 추출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027703" y="2906473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195128" y="3042471"/>
            <a:ext cx="2991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E5240"/>
                </a:solidFill>
              </a:rPr>
              <a:t>맛집 데이터 </a:t>
            </a:r>
            <a:r>
              <a:rPr lang="en-US" altLang="ko-KR" dirty="0" smtClean="0">
                <a:solidFill>
                  <a:srgbClr val="5E5240"/>
                </a:solidFill>
              </a:rPr>
              <a:t>22475</a:t>
            </a:r>
            <a:r>
              <a:rPr lang="ko-KR" altLang="en-US" dirty="0" smtClean="0">
                <a:solidFill>
                  <a:srgbClr val="5E5240"/>
                </a:solidFill>
              </a:rPr>
              <a:t>개 수집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89" y="1086348"/>
            <a:ext cx="2571354" cy="54918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32" y="1086348"/>
            <a:ext cx="4796381" cy="54918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606" y="3701587"/>
            <a:ext cx="3716799" cy="2780914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수집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다음맵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07017" y="1091381"/>
            <a:ext cx="3739702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910433" y="1228958"/>
            <a:ext cx="343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dirty="0" smtClean="0">
                <a:solidFill>
                  <a:srgbClr val="5E5240"/>
                </a:solidFill>
              </a:rPr>
              <a:t> </a:t>
            </a:r>
            <a:r>
              <a:rPr lang="ko-KR" altLang="en-US" dirty="0" err="1" smtClean="0">
                <a:solidFill>
                  <a:srgbClr val="5E5240"/>
                </a:solidFill>
              </a:rPr>
              <a:t>크롤링을</a:t>
            </a:r>
            <a:r>
              <a:rPr lang="ko-KR" altLang="en-US" dirty="0" smtClean="0">
                <a:solidFill>
                  <a:srgbClr val="5E5240"/>
                </a:solidFill>
              </a:rPr>
              <a:t> 통해 자료수집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07017" y="1883388"/>
            <a:ext cx="617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5240"/>
                </a:solidFill>
              </a:rPr>
              <a:t>셀레니움을</a:t>
            </a:r>
            <a:r>
              <a:rPr lang="ko-KR" altLang="en-US" b="1" dirty="0" smtClean="0">
                <a:solidFill>
                  <a:srgbClr val="5E5240"/>
                </a:solidFill>
              </a:rPr>
              <a:t> 통하여 자료를 수집함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b="1" dirty="0" smtClean="0">
                <a:solidFill>
                  <a:srgbClr val="5E5240"/>
                </a:solidFill>
              </a:rPr>
              <a:t>서울시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동별로</a:t>
            </a:r>
            <a:r>
              <a:rPr lang="ko-KR" altLang="en-US" b="1" dirty="0" smtClean="0">
                <a:solidFill>
                  <a:srgbClr val="5E5240"/>
                </a:solidFill>
              </a:rPr>
              <a:t> 검색 </a:t>
            </a:r>
            <a:r>
              <a:rPr lang="en-US" altLang="ko-KR" b="1" smtClean="0">
                <a:solidFill>
                  <a:srgbClr val="5E5240"/>
                </a:solidFill>
              </a:rPr>
              <a:t>31151</a:t>
            </a:r>
            <a:r>
              <a:rPr lang="ko-KR" altLang="en-US" b="1" smtClean="0">
                <a:solidFill>
                  <a:srgbClr val="5E5240"/>
                </a:solidFill>
              </a:rPr>
              <a:t>개 수집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69" y="1091381"/>
            <a:ext cx="5007225" cy="52658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1" y="2728697"/>
            <a:ext cx="3851006" cy="36625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수집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업체정보수집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6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036457" y="1002253"/>
            <a:ext cx="4120754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139873" y="1139830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dirty="0" smtClean="0">
                <a:solidFill>
                  <a:srgbClr val="5E5240"/>
                </a:solidFill>
              </a:rPr>
              <a:t> </a:t>
            </a:r>
            <a:r>
              <a:rPr lang="ko-KR" altLang="en-US" dirty="0" err="1" smtClean="0">
                <a:solidFill>
                  <a:srgbClr val="5E5240"/>
                </a:solidFill>
              </a:rPr>
              <a:t>크롤링을</a:t>
            </a:r>
            <a:r>
              <a:rPr lang="ko-KR" altLang="en-US" dirty="0" smtClean="0">
                <a:solidFill>
                  <a:srgbClr val="5E5240"/>
                </a:solidFill>
              </a:rPr>
              <a:t> 통해 메뉴자료수집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36457" y="1794260"/>
            <a:ext cx="617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5240"/>
                </a:solidFill>
              </a:rPr>
              <a:t>셀레니움을</a:t>
            </a:r>
            <a:r>
              <a:rPr lang="ko-KR" altLang="en-US" b="1" dirty="0" smtClean="0">
                <a:solidFill>
                  <a:srgbClr val="5E5240"/>
                </a:solidFill>
              </a:rPr>
              <a:t> 통하여 자료를 수집함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b="1" dirty="0" smtClean="0">
                <a:solidFill>
                  <a:srgbClr val="5E5240"/>
                </a:solidFill>
              </a:rPr>
              <a:t>점포 </a:t>
            </a:r>
            <a:r>
              <a:rPr lang="en-US" altLang="ko-KR" b="1" smtClean="0">
                <a:solidFill>
                  <a:srgbClr val="5E5240"/>
                </a:solidFill>
              </a:rPr>
              <a:t>1</a:t>
            </a:r>
            <a:r>
              <a:rPr lang="ko-KR" altLang="en-US" b="1" smtClean="0">
                <a:solidFill>
                  <a:srgbClr val="5E5240"/>
                </a:solidFill>
              </a:rPr>
              <a:t>개소 마다 자료를 수집합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" y="1002253"/>
            <a:ext cx="3735883" cy="55307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73" y="2656768"/>
            <a:ext cx="6657799" cy="3291496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수집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업체 댓글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크롤링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036457" y="1002253"/>
            <a:ext cx="4120754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139873" y="1139830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dirty="0" smtClean="0">
                <a:solidFill>
                  <a:srgbClr val="5E5240"/>
                </a:solidFill>
              </a:rPr>
              <a:t> </a:t>
            </a:r>
            <a:r>
              <a:rPr lang="ko-KR" altLang="en-US" dirty="0" err="1" smtClean="0">
                <a:solidFill>
                  <a:srgbClr val="5E5240"/>
                </a:solidFill>
              </a:rPr>
              <a:t>크롤링을</a:t>
            </a:r>
            <a:r>
              <a:rPr lang="ko-KR" altLang="en-US" dirty="0" smtClean="0">
                <a:solidFill>
                  <a:srgbClr val="5E5240"/>
                </a:solidFill>
              </a:rPr>
              <a:t> 통해 댓글 수집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36457" y="1794260"/>
            <a:ext cx="617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5240"/>
                </a:solidFill>
              </a:rPr>
              <a:t>셀레니움을</a:t>
            </a:r>
            <a:r>
              <a:rPr lang="ko-KR" altLang="en-US" b="1" dirty="0" smtClean="0">
                <a:solidFill>
                  <a:srgbClr val="5E5240"/>
                </a:solidFill>
              </a:rPr>
              <a:t> 통하여 자료를 수집함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dirty="0" smtClean="0">
                <a:solidFill>
                  <a:srgbClr val="5E5240"/>
                </a:solidFill>
              </a:rPr>
              <a:t>자연어 처리를 위해 댓글을 수집함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89" y="1002253"/>
            <a:ext cx="4119593" cy="52939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73" y="2639569"/>
            <a:ext cx="3986980" cy="3833880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수집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댓글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4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1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962400" y="646653"/>
            <a:ext cx="7391400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942848" y="4657697"/>
            <a:ext cx="1848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국가통계포털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67" y="4657697"/>
            <a:ext cx="1848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국가통계포털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37516" y="5259483"/>
            <a:ext cx="5917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업계 </a:t>
            </a:r>
            <a:r>
              <a:rPr lang="ko-KR" altLang="en-US" b="1" smtClean="0">
                <a:solidFill>
                  <a:schemeClr val="bg1"/>
                </a:solidFill>
              </a:rPr>
              <a:t>동향 분석을 위한 </a:t>
            </a:r>
            <a:r>
              <a:rPr lang="ko-KR" altLang="en-US" b="1" dirty="0">
                <a:solidFill>
                  <a:schemeClr val="bg1"/>
                </a:solidFill>
              </a:rPr>
              <a:t>외식산업 경기 전망 </a:t>
            </a:r>
            <a:r>
              <a:rPr lang="ko-KR" altLang="en-US" b="1">
                <a:solidFill>
                  <a:schemeClr val="bg1"/>
                </a:solidFill>
              </a:rPr>
              <a:t>지수 </a:t>
            </a:r>
            <a:r>
              <a:rPr lang="ko-KR" altLang="en-US" b="1" smtClean="0">
                <a:solidFill>
                  <a:schemeClr val="bg1"/>
                </a:solidFill>
              </a:rPr>
              <a:t>시각화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전체 전망 지수 및 다양한 업종 데이터 비교 검토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943974" y="2797176"/>
            <a:ext cx="2162176" cy="9398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87606" y="1120292"/>
            <a:ext cx="2874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외식산업경기전망지수 </a:t>
            </a:r>
            <a:r>
              <a:rPr lang="en-US" altLang="ko-KR" b="1" dirty="0">
                <a:solidFill>
                  <a:srgbClr val="821C1C"/>
                </a:solidFill>
              </a:rPr>
              <a:t>(1)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429888" y="1140930"/>
            <a:ext cx="2874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외식산업경기전망지수 </a:t>
            </a:r>
            <a:r>
              <a:rPr lang="en-US" altLang="ko-KR" b="1" dirty="0">
                <a:solidFill>
                  <a:srgbClr val="821C1C"/>
                </a:solidFill>
              </a:rPr>
              <a:t>(2)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41" y="1858526"/>
            <a:ext cx="4216997" cy="282208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73" y="1857756"/>
            <a:ext cx="4539127" cy="282285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06831" y="5997725"/>
            <a:ext cx="991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다른 업종과 달리 치킨 업종은 경기전망 지수와 추세 흐름이 독립적으로 작용하는 것으로 보임 </a:t>
            </a:r>
          </a:p>
        </p:txBody>
      </p:sp>
    </p:spTree>
    <p:extLst>
      <p:ext uri="{BB962C8B-B14F-4D97-AF65-F5344CB8AC3E}">
        <p14:creationId xmlns:p14="http://schemas.microsoft.com/office/powerpoint/2010/main" val="2063482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6754730" y="4243536"/>
            <a:ext cx="2162176" cy="100791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2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122057" y="646653"/>
            <a:ext cx="7231743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3900" y="1733959"/>
            <a:ext cx="10744200" cy="4653595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084276" y="1716697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821C1C"/>
                </a:solidFill>
              </a:rPr>
              <a:t>일반 음식점 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87862" y="1716697"/>
            <a:ext cx="12827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821C1C"/>
                </a:solidFill>
              </a:rPr>
              <a:t>일반 음식점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265214" y="1120292"/>
            <a:ext cx="366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음식점의 사업장 </a:t>
            </a:r>
            <a:r>
              <a:rPr lang="ko-KR" altLang="en-US" b="1" dirty="0" err="1">
                <a:solidFill>
                  <a:srgbClr val="5E5240"/>
                </a:solidFill>
              </a:rPr>
              <a:t>임차현황</a:t>
            </a:r>
            <a:r>
              <a:rPr lang="ko-KR" altLang="en-US" b="1" dirty="0">
                <a:solidFill>
                  <a:srgbClr val="5E5240"/>
                </a:solidFill>
              </a:rPr>
              <a:t> 데이터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4" y="1914941"/>
            <a:ext cx="4534097" cy="4489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88" y="1957976"/>
            <a:ext cx="4516835" cy="442957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644318" y="1181847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국가통계포털</a:t>
            </a:r>
          </a:p>
        </p:txBody>
      </p:sp>
    </p:spTree>
    <p:extLst>
      <p:ext uri="{BB962C8B-B14F-4D97-AF65-F5344CB8AC3E}">
        <p14:creationId xmlns:p14="http://schemas.microsoft.com/office/powerpoint/2010/main" val="971919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001525" y="5955675"/>
            <a:ext cx="4188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음식점 전체 기준 </a:t>
            </a:r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천만원 미만이 다수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957711" y="1120292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임차 비용 현황 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74" y="1999926"/>
            <a:ext cx="3389518" cy="35809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97" y="1999926"/>
            <a:ext cx="3370749" cy="35809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51" y="1999926"/>
            <a:ext cx="3370749" cy="358095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101120" y="5285188"/>
            <a:ext cx="132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>
                <a:solidFill>
                  <a:srgbClr val="5E5240"/>
                </a:solidFill>
              </a:rPr>
              <a:t>출처 : 국가통계포털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3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73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957711" y="1120292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rgbClr val="5E5240"/>
                </a:solidFill>
              </a:rPr>
              <a:t>임차 </a:t>
            </a:r>
            <a:r>
              <a:rPr lang="ko-KR" altLang="en-US" b="1" dirty="0">
                <a:solidFill>
                  <a:srgbClr val="5E5240"/>
                </a:solidFill>
              </a:rPr>
              <a:t>비용 현황 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93" y="2007685"/>
            <a:ext cx="3377607" cy="35731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3" y="2007685"/>
            <a:ext cx="3377607" cy="35731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74" y="2007685"/>
            <a:ext cx="3377607" cy="357319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301816" y="5955675"/>
            <a:ext cx="5588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음식점 전체 기준 보다 </a:t>
            </a:r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천만원 미만 비율이 더 높음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101120" y="5285188"/>
            <a:ext cx="132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>
                <a:solidFill>
                  <a:srgbClr val="5E5240"/>
                </a:solidFill>
              </a:rPr>
              <a:t>출처 : 국가통계포털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4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00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734092" y="112029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맛 </a:t>
            </a:r>
            <a:r>
              <a:rPr lang="en-US" altLang="ko-KR" b="1" dirty="0">
                <a:solidFill>
                  <a:srgbClr val="5E5240"/>
                </a:solidFill>
              </a:rPr>
              <a:t>/ </a:t>
            </a:r>
            <a:r>
              <a:rPr lang="ko-KR" altLang="en-US" b="1" dirty="0">
                <a:solidFill>
                  <a:srgbClr val="5E5240"/>
                </a:solidFill>
              </a:rPr>
              <a:t>양 </a:t>
            </a:r>
            <a:r>
              <a:rPr lang="en-US" altLang="ko-KR" b="1" dirty="0">
                <a:solidFill>
                  <a:srgbClr val="5E5240"/>
                </a:solidFill>
              </a:rPr>
              <a:t>/ </a:t>
            </a:r>
            <a:r>
              <a:rPr lang="ko-KR" altLang="en-US" b="1" dirty="0">
                <a:solidFill>
                  <a:srgbClr val="5E5240"/>
                </a:solidFill>
              </a:rPr>
              <a:t>배달</a:t>
            </a:r>
            <a:r>
              <a:rPr lang="ko-KR" altLang="en-US" b="1" dirty="0">
                <a:solidFill>
                  <a:srgbClr val="821C1C"/>
                </a:solidFill>
              </a:rPr>
              <a:t> 평점 비교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210896"/>
            <a:ext cx="3428512" cy="28871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48" y="2210896"/>
            <a:ext cx="3428512" cy="2887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55" y="2210896"/>
            <a:ext cx="3428512" cy="288716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44031" y="5955675"/>
            <a:ext cx="750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인사이트를</a:t>
            </a:r>
            <a:r>
              <a:rPr lang="ko-KR" altLang="en-US" b="1" dirty="0">
                <a:solidFill>
                  <a:schemeClr val="bg1"/>
                </a:solidFill>
              </a:rPr>
              <a:t> 얻기 위한 과정으로 맛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양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배달 각각의 평점 빈도를 도출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5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1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names, big stories: The top 10 most read food and beverage brands  stories of 201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3295"/>
          <a:stretch/>
        </p:blipFill>
        <p:spPr bwMode="auto">
          <a:xfrm>
            <a:off x="0" y="-190499"/>
            <a:ext cx="12192000" cy="70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254748" y="-190499"/>
            <a:ext cx="6937251" cy="70485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777264" y="631093"/>
            <a:ext cx="6138966" cy="1407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>
                <a:solidFill>
                  <a:srgbClr val="5E5240"/>
                </a:solidFill>
              </a:rPr>
              <a:t>index</a:t>
            </a:r>
            <a:endParaRPr lang="ko-KR" altLang="en-US" sz="6000" b="1" dirty="0">
              <a:solidFill>
                <a:srgbClr val="5E524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5907314" y="1948621"/>
            <a:ext cx="5588000" cy="19259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5777264" y="2339789"/>
            <a:ext cx="6138966" cy="4276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rgbClr val="5E5240"/>
                </a:solidFill>
              </a:rPr>
              <a:t>0.        </a:t>
            </a:r>
            <a:r>
              <a:rPr lang="ko-KR" altLang="en-US" sz="1800" b="1" dirty="0" smtClean="0">
                <a:solidFill>
                  <a:srgbClr val="5E5240"/>
                </a:solidFill>
              </a:rPr>
              <a:t>페르소나 소개</a:t>
            </a:r>
            <a:endParaRPr lang="en-US" altLang="ko-KR" sz="1800" b="1" dirty="0" smtClean="0">
              <a:solidFill>
                <a:srgbClr val="5E5240"/>
              </a:solidFill>
            </a:endParaRPr>
          </a:p>
          <a:p>
            <a:endParaRPr lang="en-US" altLang="ko-KR" sz="1800" b="1" dirty="0" smtClean="0">
              <a:solidFill>
                <a:srgbClr val="5E5240"/>
              </a:solidFill>
            </a:endParaRPr>
          </a:p>
          <a:p>
            <a:pPr marL="857250" indent="-857250">
              <a:buFont typeface="+mj-lt"/>
              <a:buAutoNum type="romanUcPeriod"/>
            </a:pPr>
            <a:r>
              <a:rPr lang="ko-KR" altLang="en-US" sz="1800" b="1" dirty="0" smtClean="0">
                <a:solidFill>
                  <a:srgbClr val="5E5240"/>
                </a:solidFill>
              </a:rPr>
              <a:t>프로젝트 </a:t>
            </a:r>
            <a:r>
              <a:rPr lang="ko-KR" altLang="en-US" sz="1800" b="1" dirty="0">
                <a:solidFill>
                  <a:srgbClr val="5E5240"/>
                </a:solidFill>
              </a:rPr>
              <a:t>소개</a:t>
            </a:r>
            <a:r>
              <a:rPr lang="en-US" altLang="ko-KR" sz="1800" b="1" dirty="0">
                <a:solidFill>
                  <a:srgbClr val="5E5240"/>
                </a:solidFill>
              </a:rPr>
              <a:t/>
            </a:r>
            <a:br>
              <a:rPr lang="en-US" altLang="ko-KR" sz="1800" b="1" dirty="0">
                <a:solidFill>
                  <a:srgbClr val="5E5240"/>
                </a:solidFill>
              </a:rPr>
            </a:br>
            <a:r>
              <a:rPr lang="en-US" altLang="ko-KR" sz="1800" b="1" dirty="0">
                <a:solidFill>
                  <a:srgbClr val="5E5240"/>
                </a:solidFill>
              </a:rPr>
              <a:t>-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분석배경</a:t>
            </a:r>
            <a:r>
              <a:rPr lang="en-US" altLang="ko-KR" sz="1800" dirty="0" smtClean="0">
                <a:solidFill>
                  <a:srgbClr val="5E5240"/>
                </a:solidFill>
              </a:rPr>
              <a:t>,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분석목적</a:t>
            </a:r>
            <a:r>
              <a:rPr lang="en-US" altLang="ko-KR" sz="1800" dirty="0" smtClean="0">
                <a:solidFill>
                  <a:srgbClr val="5E5240"/>
                </a:solidFill>
              </a:rPr>
              <a:t>, </a:t>
            </a:r>
            <a:r>
              <a:rPr lang="ko-KR" altLang="en-US" sz="1800" dirty="0">
                <a:solidFill>
                  <a:srgbClr val="5E5240"/>
                </a:solidFill>
              </a:rPr>
              <a:t>데이터 </a:t>
            </a:r>
            <a:r>
              <a:rPr lang="ko-KR" altLang="en-US" sz="1800" dirty="0" smtClean="0">
                <a:solidFill>
                  <a:srgbClr val="5E5240"/>
                </a:solidFill>
              </a:rPr>
              <a:t>설명</a:t>
            </a:r>
            <a:r>
              <a:rPr lang="en-US" altLang="ko-KR" sz="1800" dirty="0">
                <a:solidFill>
                  <a:srgbClr val="5E5240"/>
                </a:solidFill>
              </a:rPr>
              <a:t/>
            </a:r>
            <a:br>
              <a:rPr lang="en-US" altLang="ko-KR" sz="1800" dirty="0">
                <a:solidFill>
                  <a:srgbClr val="5E5240"/>
                </a:solidFill>
              </a:rPr>
            </a:br>
            <a:r>
              <a:rPr lang="en-US" altLang="ko-KR" sz="1800" dirty="0">
                <a:solidFill>
                  <a:srgbClr val="5E5240"/>
                </a:solidFill>
              </a:rPr>
              <a:t> </a:t>
            </a:r>
          </a:p>
          <a:p>
            <a:pPr marL="857250" indent="-857250">
              <a:buFont typeface="+mj-lt"/>
              <a:buAutoNum type="romanUcPeriod"/>
            </a:pPr>
            <a:r>
              <a:rPr lang="ko-KR" altLang="en-US" sz="1800" b="1" smtClean="0">
                <a:solidFill>
                  <a:srgbClr val="5E5240"/>
                </a:solidFill>
              </a:rPr>
              <a:t>수집 과정</a:t>
            </a:r>
            <a:r>
              <a:rPr lang="en-US" altLang="ko-KR" sz="1800" b="1" dirty="0">
                <a:solidFill>
                  <a:srgbClr val="5E5240"/>
                </a:solidFill>
              </a:rPr>
              <a:t/>
            </a:r>
            <a:br>
              <a:rPr lang="en-US" altLang="ko-KR" sz="1800" b="1" dirty="0">
                <a:solidFill>
                  <a:srgbClr val="5E5240"/>
                </a:solidFill>
              </a:rPr>
            </a:br>
            <a:r>
              <a:rPr lang="en-US" altLang="ko-KR" sz="1800" dirty="0">
                <a:solidFill>
                  <a:srgbClr val="5E5240"/>
                </a:solidFill>
              </a:rPr>
              <a:t/>
            </a:r>
            <a:br>
              <a:rPr lang="en-US" altLang="ko-KR" sz="1800" dirty="0">
                <a:solidFill>
                  <a:srgbClr val="5E5240"/>
                </a:solidFill>
              </a:rPr>
            </a:br>
            <a:endParaRPr lang="en-US" altLang="ko-KR" sz="1800" b="1" dirty="0">
              <a:solidFill>
                <a:srgbClr val="5E5240"/>
              </a:solidFill>
            </a:endParaRPr>
          </a:p>
          <a:p>
            <a:pPr marL="857250" indent="-857250">
              <a:buFont typeface="+mj-lt"/>
              <a:buAutoNum type="romanUcPeriod"/>
            </a:pPr>
            <a:r>
              <a:rPr lang="ko-KR" altLang="en-US" sz="1800" b="1" smtClean="0">
                <a:solidFill>
                  <a:srgbClr val="5E5240"/>
                </a:solidFill>
              </a:rPr>
              <a:t>분석 과정</a:t>
            </a:r>
            <a:r>
              <a:rPr lang="en-US" altLang="ko-KR" sz="1800" b="1" dirty="0">
                <a:solidFill>
                  <a:srgbClr val="5E5240"/>
                </a:solidFill>
              </a:rPr>
              <a:t/>
            </a:r>
            <a:br>
              <a:rPr lang="en-US" altLang="ko-KR" sz="1800" b="1" dirty="0">
                <a:solidFill>
                  <a:srgbClr val="5E5240"/>
                </a:solidFill>
              </a:rPr>
            </a:br>
            <a:r>
              <a:rPr lang="en-US" altLang="ko-KR" sz="1800" b="1" dirty="0">
                <a:solidFill>
                  <a:srgbClr val="5E5240"/>
                </a:solidFill>
              </a:rPr>
              <a:t>-</a:t>
            </a:r>
            <a:r>
              <a:rPr lang="ko-KR" altLang="en-US" sz="1800" smtClean="0">
                <a:solidFill>
                  <a:srgbClr val="5E5240"/>
                </a:solidFill>
              </a:rPr>
              <a:t>그래프</a:t>
            </a:r>
            <a:r>
              <a:rPr lang="en-US" altLang="ko-KR" sz="1800" dirty="0">
                <a:solidFill>
                  <a:srgbClr val="5E5240"/>
                </a:solidFill>
              </a:rPr>
              <a:t/>
            </a:r>
            <a:br>
              <a:rPr lang="en-US" altLang="ko-KR" sz="1800" dirty="0">
                <a:solidFill>
                  <a:srgbClr val="5E5240"/>
                </a:solidFill>
              </a:rPr>
            </a:br>
            <a:endParaRPr lang="en-US" altLang="ko-KR" sz="1800" b="1" dirty="0">
              <a:solidFill>
                <a:srgbClr val="5E5240"/>
              </a:solidFill>
            </a:endParaRPr>
          </a:p>
          <a:p>
            <a:pPr marL="857250" indent="-857250">
              <a:buFont typeface="+mj-lt"/>
              <a:buAutoNum type="romanUcPeriod"/>
            </a:pPr>
            <a:r>
              <a:rPr lang="ko-KR" altLang="en-US" sz="1800" b="1" smtClean="0">
                <a:solidFill>
                  <a:srgbClr val="5E5240"/>
                </a:solidFill>
              </a:rPr>
              <a:t>분석 결론</a:t>
            </a:r>
            <a:r>
              <a:rPr lang="en-US" altLang="ko-KR" sz="2400" b="1" dirty="0">
                <a:solidFill>
                  <a:srgbClr val="5E5240"/>
                </a:solidFill>
              </a:rPr>
              <a:t/>
            </a:r>
            <a:br>
              <a:rPr lang="en-US" altLang="ko-KR" sz="2400" b="1" dirty="0">
                <a:solidFill>
                  <a:srgbClr val="5E5240"/>
                </a:solidFill>
              </a:rPr>
            </a:b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45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842292" y="1120292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E5240"/>
                </a:solidFill>
              </a:rPr>
              <a:t>날짜별</a:t>
            </a:r>
            <a:r>
              <a:rPr lang="ko-KR" altLang="en-US" b="1" dirty="0">
                <a:solidFill>
                  <a:srgbClr val="5E5240"/>
                </a:solidFill>
              </a:rPr>
              <a:t> 배달 </a:t>
            </a:r>
            <a:r>
              <a:rPr lang="ko-KR" altLang="en-US" b="1" dirty="0">
                <a:solidFill>
                  <a:srgbClr val="821C1C"/>
                </a:solidFill>
              </a:rPr>
              <a:t>횟수 비교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178385" y="5955675"/>
            <a:ext cx="5835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인사이트를</a:t>
            </a:r>
            <a:r>
              <a:rPr lang="ko-KR" altLang="en-US" b="1" dirty="0">
                <a:solidFill>
                  <a:schemeClr val="bg1"/>
                </a:solidFill>
              </a:rPr>
              <a:t> 얻기 위한 과정으로 </a:t>
            </a:r>
            <a:r>
              <a:rPr lang="ko-KR" altLang="en-US" b="1" dirty="0" err="1">
                <a:solidFill>
                  <a:schemeClr val="bg1"/>
                </a:solidFill>
              </a:rPr>
              <a:t>날짜별</a:t>
            </a:r>
            <a:r>
              <a:rPr lang="ko-KR" altLang="en-US" b="1" dirty="0">
                <a:solidFill>
                  <a:schemeClr val="bg1"/>
                </a:solidFill>
              </a:rPr>
              <a:t> 배달 횟수 비교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97" y="1946798"/>
            <a:ext cx="9130204" cy="363408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6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19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1511458" y="2552671"/>
            <a:ext cx="2323942" cy="14534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07795" y="1120292"/>
            <a:ext cx="5176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높은 평점 </a:t>
            </a:r>
            <a:r>
              <a:rPr lang="en-US" altLang="ko-KR" b="1" dirty="0">
                <a:solidFill>
                  <a:srgbClr val="5E5240"/>
                </a:solidFill>
              </a:rPr>
              <a:t>/ </a:t>
            </a:r>
            <a:r>
              <a:rPr lang="ko-KR" altLang="en-US" b="1" dirty="0">
                <a:solidFill>
                  <a:srgbClr val="5E5240"/>
                </a:solidFill>
              </a:rPr>
              <a:t>낮은 평점 이용자 간</a:t>
            </a:r>
            <a:r>
              <a:rPr lang="ko-KR" altLang="en-US" b="1" dirty="0">
                <a:solidFill>
                  <a:srgbClr val="821C1C"/>
                </a:solidFill>
              </a:rPr>
              <a:t> 메뉴 선택 비교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048810" y="5840990"/>
            <a:ext cx="10094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높은 평점을 준 이용자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표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좌측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 선택 메뉴와 낮은 평점을 준 이용자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표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우측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간 선택 메뉴 비교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결과 평점은 </a:t>
            </a:r>
            <a:r>
              <a:rPr lang="ko-KR" altLang="en-US" b="1" dirty="0" err="1">
                <a:solidFill>
                  <a:schemeClr val="bg1"/>
                </a:solidFill>
              </a:rPr>
              <a:t>메뉴선택</a:t>
            </a:r>
            <a:r>
              <a:rPr lang="ko-KR" altLang="en-US" b="1" dirty="0">
                <a:solidFill>
                  <a:schemeClr val="bg1"/>
                </a:solidFill>
              </a:rPr>
              <a:t> 에서도 유의미한 영향이 있을 수 있음을 확인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67" y="1921158"/>
            <a:ext cx="4013683" cy="36597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269" y="2051597"/>
            <a:ext cx="4956604" cy="239071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344817" y="2167739"/>
            <a:ext cx="4376056" cy="211349"/>
            <a:chOff x="7133144" y="4292776"/>
            <a:chExt cx="2162176" cy="145342"/>
          </a:xfrm>
        </p:grpSpPr>
        <p:sp>
          <p:nvSpPr>
            <p:cNvPr id="18" name="직사각형 17"/>
            <p:cNvSpPr/>
            <p:nvPr/>
          </p:nvSpPr>
          <p:spPr>
            <a:xfrm>
              <a:off x="7133144" y="4292777"/>
              <a:ext cx="2162176" cy="145341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133144" y="4292776"/>
              <a:ext cx="2162176" cy="145341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511458" y="2551229"/>
            <a:ext cx="2323942" cy="14534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7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46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02425" y="1120292"/>
            <a:ext cx="5787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평점 평균값 기준으로 </a:t>
            </a:r>
            <a:r>
              <a:rPr lang="ko-KR" altLang="en-US" b="1" dirty="0" smtClean="0">
                <a:solidFill>
                  <a:srgbClr val="5E5240"/>
                </a:solidFill>
              </a:rPr>
              <a:t>선정된 </a:t>
            </a:r>
            <a:r>
              <a:rPr lang="ko-KR" altLang="en-US" b="1" dirty="0" smtClean="0">
                <a:solidFill>
                  <a:srgbClr val="821C1C"/>
                </a:solidFill>
              </a:rPr>
              <a:t>우수 </a:t>
            </a:r>
            <a:r>
              <a:rPr lang="en-US" altLang="ko-KR" b="1" dirty="0">
                <a:solidFill>
                  <a:srgbClr val="821C1C"/>
                </a:solidFill>
              </a:rPr>
              <a:t>/ </a:t>
            </a:r>
            <a:r>
              <a:rPr lang="ko-KR" altLang="en-US" b="1" dirty="0" err="1">
                <a:solidFill>
                  <a:srgbClr val="821C1C"/>
                </a:solidFill>
              </a:rPr>
              <a:t>비우수</a:t>
            </a:r>
            <a:r>
              <a:rPr lang="ko-KR" altLang="en-US" b="1" dirty="0">
                <a:solidFill>
                  <a:srgbClr val="821C1C"/>
                </a:solidFill>
              </a:rPr>
              <a:t> </a:t>
            </a:r>
            <a:r>
              <a:rPr lang="ko-KR" altLang="en-US" b="1">
                <a:solidFill>
                  <a:srgbClr val="821C1C"/>
                </a:solidFill>
              </a:rPr>
              <a:t>업체 </a:t>
            </a:r>
            <a:r>
              <a:rPr lang="ko-KR" altLang="en-US" b="1" smtClean="0">
                <a:solidFill>
                  <a:srgbClr val="821C1C"/>
                </a:solidFill>
              </a:rPr>
              <a:t>분</a:t>
            </a:r>
            <a:r>
              <a:rPr lang="ko-KR" altLang="en-US" b="1">
                <a:solidFill>
                  <a:srgbClr val="821C1C"/>
                </a:solidFill>
              </a:rPr>
              <a:t>포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056692" y="3105260"/>
            <a:ext cx="20601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우수업체</a:t>
            </a:r>
            <a:r>
              <a:rPr lang="en-US" altLang="ko-KR" b="1">
                <a:solidFill>
                  <a:schemeClr val="bg1"/>
                </a:solidFill>
              </a:rPr>
              <a:t> </a:t>
            </a:r>
            <a:r>
              <a:rPr lang="en-US" altLang="ko-KR" b="1" smtClean="0">
                <a:solidFill>
                  <a:schemeClr val="bg1"/>
                </a:solidFill>
              </a:rPr>
              <a:t>- </a:t>
            </a:r>
            <a:r>
              <a:rPr lang="ko-KR" altLang="en-US" b="1" smtClean="0">
                <a:solidFill>
                  <a:schemeClr val="bg1"/>
                </a:solidFill>
              </a:rPr>
              <a:t>초록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비우수업체</a:t>
            </a:r>
            <a:r>
              <a:rPr lang="en-US" altLang="ko-KR" b="1">
                <a:solidFill>
                  <a:schemeClr val="bg1"/>
                </a:solidFill>
              </a:rPr>
              <a:t> </a:t>
            </a:r>
            <a:r>
              <a:rPr lang="en-US" altLang="ko-KR" b="1" smtClean="0">
                <a:solidFill>
                  <a:schemeClr val="bg1"/>
                </a:solidFill>
              </a:rPr>
              <a:t>- </a:t>
            </a:r>
            <a:r>
              <a:rPr lang="ko-KR" altLang="en-US" b="1" smtClean="0">
                <a:solidFill>
                  <a:schemeClr val="bg1"/>
                </a:solidFill>
              </a:rPr>
              <a:t>빨강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분포도 시각화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8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04" y="1978307"/>
            <a:ext cx="7400291" cy="41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56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14289" y="1120292"/>
            <a:ext cx="3363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평</a:t>
            </a:r>
            <a:r>
              <a:rPr lang="ko-KR" altLang="en-US" b="1">
                <a:solidFill>
                  <a:srgbClr val="5E5240"/>
                </a:solidFill>
              </a:rPr>
              <a:t>가</a:t>
            </a:r>
            <a:r>
              <a:rPr lang="ko-KR" altLang="en-US" b="1" smtClean="0">
                <a:solidFill>
                  <a:srgbClr val="5E5240"/>
                </a:solidFill>
              </a:rPr>
              <a:t> </a:t>
            </a:r>
            <a:r>
              <a:rPr lang="ko-KR" altLang="en-US" b="1" dirty="0" smtClean="0">
                <a:solidFill>
                  <a:srgbClr val="5E5240"/>
                </a:solidFill>
              </a:rPr>
              <a:t>점수 기준 </a:t>
            </a:r>
            <a:r>
              <a:rPr lang="ko-KR" altLang="en-US" b="1" dirty="0" smtClean="0">
                <a:solidFill>
                  <a:srgbClr val="821C1C"/>
                </a:solidFill>
              </a:rPr>
              <a:t>우수 </a:t>
            </a:r>
            <a:r>
              <a:rPr lang="ko-KR" altLang="en-US" b="1">
                <a:solidFill>
                  <a:srgbClr val="821C1C"/>
                </a:solidFill>
              </a:rPr>
              <a:t>업체 </a:t>
            </a:r>
            <a:r>
              <a:rPr lang="ko-KR" altLang="en-US" b="1" smtClean="0">
                <a:solidFill>
                  <a:srgbClr val="821C1C"/>
                </a:solidFill>
              </a:rPr>
              <a:t>선정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ㅑ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914825" y="2870350"/>
            <a:ext cx="2343910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평가점수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평가인원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리뷰개수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기준으로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벤치마킹용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우수업체선정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9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950880"/>
            <a:ext cx="7734300" cy="21917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386937"/>
            <a:ext cx="7734300" cy="14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97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52687" y="1120292"/>
            <a:ext cx="5086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평가점수가 낮은매장 </a:t>
            </a:r>
            <a:r>
              <a:rPr lang="en-US" altLang="ko-KR" smtClean="0">
                <a:solidFill>
                  <a:srgbClr val="5E5240"/>
                </a:solidFill>
              </a:rPr>
              <a:t>&amp; </a:t>
            </a:r>
            <a:r>
              <a:rPr lang="ko-KR" altLang="en-US" smtClean="0">
                <a:solidFill>
                  <a:srgbClr val="5E5240"/>
                </a:solidFill>
              </a:rPr>
              <a:t>높은매장 상관관계분석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55141" y="2508076"/>
            <a:ext cx="2863283" cy="3600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평가 점수가 </a:t>
            </a:r>
            <a:r>
              <a:rPr lang="ko-KR" altLang="en-US" b="1" smtClean="0">
                <a:solidFill>
                  <a:schemeClr val="bg1"/>
                </a:solidFill>
              </a:rPr>
              <a:t>낮은 매장</a:t>
            </a:r>
            <a:r>
              <a:rPr lang="en-US" altLang="ko-KR" b="1" smtClean="0">
                <a:solidFill>
                  <a:schemeClr val="bg1"/>
                </a:solidFill>
              </a:rPr>
              <a:t>: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bg1"/>
                </a:solidFill>
              </a:rPr>
              <a:t>평가인원과 리뷰개수가  </a:t>
            </a:r>
            <a:endParaRPr lang="en-US" altLang="ko-KR" sz="160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bg1"/>
                </a:solidFill>
              </a:rPr>
              <a:t>높은 양의 상관관계를 나타냄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평가점수가 </a:t>
            </a:r>
            <a:r>
              <a:rPr lang="ko-KR" altLang="en-US" b="1" smtClean="0">
                <a:solidFill>
                  <a:schemeClr val="bg1"/>
                </a:solidFill>
              </a:rPr>
              <a:t>높은 매장</a:t>
            </a:r>
            <a:r>
              <a:rPr lang="en-US" altLang="ko-KR" b="1" smtClean="0">
                <a:solidFill>
                  <a:schemeClr val="bg1"/>
                </a:solidFill>
              </a:rPr>
              <a:t>: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bg1"/>
                </a:solidFill>
              </a:rPr>
              <a:t>리뷰개수와 평가점수가 </a:t>
            </a:r>
            <a:endParaRPr lang="en-US" altLang="ko-KR" sz="160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chemeClr val="bg1"/>
                </a:solidFill>
              </a:rPr>
              <a:t>-0.176</a:t>
            </a:r>
            <a:r>
              <a:rPr lang="ko-KR" altLang="en-US" sz="1600" smtClean="0">
                <a:solidFill>
                  <a:schemeClr val="bg1"/>
                </a:solidFill>
              </a:rPr>
              <a:t>의 낮은 </a:t>
            </a:r>
            <a:endParaRPr lang="en-US" altLang="ko-KR" sz="160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bg1"/>
                </a:solidFill>
              </a:rPr>
              <a:t>음의 상관관계를 나타냄</a:t>
            </a:r>
            <a:r>
              <a:rPr lang="en-US" altLang="ko-KR" sz="1600" smtClean="0">
                <a:solidFill>
                  <a:schemeClr val="bg1"/>
                </a:solidFill>
              </a:rPr>
              <a:t>.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smtClean="0">
                <a:solidFill>
                  <a:srgbClr val="5E5240"/>
                </a:solidFill>
              </a:rPr>
              <a:t>상관관계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90600" y="2688748"/>
            <a:ext cx="3600450" cy="2771775"/>
            <a:chOff x="990600" y="2688748"/>
            <a:chExt cx="3600450" cy="27717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688748"/>
              <a:ext cx="3600450" cy="277177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181739" y="3897559"/>
              <a:ext cx="578498" cy="3176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638675" y="2679725"/>
            <a:ext cx="3771900" cy="2771775"/>
            <a:chOff x="4638675" y="2679725"/>
            <a:chExt cx="3771900" cy="27717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675" y="2679725"/>
              <a:ext cx="3771900" cy="277177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5442857" y="4609795"/>
              <a:ext cx="578498" cy="3176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483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40443" y="1120292"/>
            <a:ext cx="531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벤치 마킹 업체 선정을 위한 평가인원 </a:t>
            </a:r>
            <a:r>
              <a:rPr lang="en-US" altLang="ko-KR" dirty="0" smtClean="0">
                <a:solidFill>
                  <a:srgbClr val="5E5240"/>
                </a:solidFill>
              </a:rPr>
              <a:t>TOP5 </a:t>
            </a:r>
            <a:r>
              <a:rPr lang="ko-KR" altLang="en-US" dirty="0" smtClean="0">
                <a:solidFill>
                  <a:srgbClr val="5E5240"/>
                </a:solidFill>
              </a:rPr>
              <a:t>비율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799407" y="3105478"/>
            <a:ext cx="2574743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철인 </a:t>
            </a:r>
            <a:r>
              <a:rPr lang="en-US" altLang="ko-KR" b="1" smtClean="0">
                <a:solidFill>
                  <a:schemeClr val="bg1"/>
                </a:solidFill>
              </a:rPr>
              <a:t>7</a:t>
            </a:r>
            <a:r>
              <a:rPr lang="ko-KR" altLang="en-US" b="1" smtClean="0">
                <a:solidFill>
                  <a:schemeClr val="bg1"/>
                </a:solidFill>
              </a:rPr>
              <a:t>호치킨 홍대점의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err="1" smtClean="0">
                <a:solidFill>
                  <a:schemeClr val="bg1"/>
                </a:solidFill>
              </a:rPr>
              <a:t>평가인원이</a:t>
            </a:r>
            <a:r>
              <a:rPr lang="ko-KR" altLang="en-US" b="1" smtClean="0">
                <a:solidFill>
                  <a:schemeClr val="bg1"/>
                </a:solidFill>
              </a:rPr>
              <a:t> 압도적으로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많음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>
                <a:solidFill>
                  <a:srgbClr val="5E5240"/>
                </a:solidFill>
              </a:rPr>
              <a:t>데이터시각화 </a:t>
            </a:r>
            <a:r>
              <a:rPr lang="en-US" altLang="ko-KR" sz="1800" dirty="0">
                <a:solidFill>
                  <a:srgbClr val="5E5240"/>
                </a:solidFill>
              </a:rPr>
              <a:t>10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07" y="2125978"/>
            <a:ext cx="7385926" cy="39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35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15714" y="1120292"/>
            <a:ext cx="3560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평가 점수 </a:t>
            </a:r>
            <a:r>
              <a:rPr lang="en-US" altLang="ko-KR" b="1" smtClean="0">
                <a:solidFill>
                  <a:srgbClr val="5E5240"/>
                </a:solidFill>
              </a:rPr>
              <a:t>&amp; </a:t>
            </a:r>
            <a:r>
              <a:rPr lang="ko-KR" altLang="en-US" b="1" smtClean="0">
                <a:solidFill>
                  <a:srgbClr val="5E5240"/>
                </a:solidFill>
              </a:rPr>
              <a:t>평가 인원 </a:t>
            </a:r>
            <a:r>
              <a:rPr lang="ko-KR" altLang="en-US" b="1" dirty="0" err="1" smtClean="0">
                <a:solidFill>
                  <a:srgbClr val="821C1C"/>
                </a:solidFill>
              </a:rPr>
              <a:t>버블차트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383671"/>
            <a:ext cx="29204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평가 점수 순위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위 철인</a:t>
            </a:r>
            <a:r>
              <a:rPr lang="en-US" altLang="ko-KR" b="1">
                <a:solidFill>
                  <a:schemeClr val="bg1"/>
                </a:solidFill>
              </a:rPr>
              <a:t>7</a:t>
            </a:r>
            <a:r>
              <a:rPr lang="ko-KR" altLang="en-US" b="1" smtClean="0">
                <a:solidFill>
                  <a:schemeClr val="bg1"/>
                </a:solidFill>
              </a:rPr>
              <a:t>호치킨 홍대점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위 </a:t>
            </a:r>
            <a:r>
              <a:rPr lang="ko-KR" altLang="en-US" b="1" dirty="0" err="1">
                <a:solidFill>
                  <a:schemeClr val="bg1"/>
                </a:solidFill>
              </a:rPr>
              <a:t>양키통닭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3.</a:t>
            </a:r>
            <a:r>
              <a:rPr lang="ko-KR" altLang="en-US" b="1" dirty="0" smtClean="0">
                <a:solidFill>
                  <a:schemeClr val="bg1"/>
                </a:solidFill>
              </a:rPr>
              <a:t>한남동한방통닭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평가 점수 </a:t>
            </a:r>
            <a:r>
              <a:rPr lang="en-US" altLang="ko-KR" b="1">
                <a:solidFill>
                  <a:schemeClr val="bg1"/>
                </a:solidFill>
              </a:rPr>
              <a:t>1</a:t>
            </a:r>
            <a:r>
              <a:rPr lang="ko-KR" altLang="en-US" b="1">
                <a:solidFill>
                  <a:schemeClr val="bg1"/>
                </a:solidFill>
              </a:rPr>
              <a:t>위 업체의</a:t>
            </a: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평가 인원 수가 많음을</a:t>
            </a: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알 수 </a:t>
            </a:r>
            <a:r>
              <a:rPr lang="ko-KR" altLang="en-US" b="1" smtClean="0">
                <a:solidFill>
                  <a:schemeClr val="bg1"/>
                </a:solidFill>
              </a:rPr>
              <a:t>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 smtClean="0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smtClean="0">
                <a:solidFill>
                  <a:srgbClr val="5E5240"/>
                </a:solidFill>
              </a:rPr>
              <a:t>11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368AE5B-7364-400E-9C61-2BC4C4FB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69" y="1950881"/>
            <a:ext cx="7071128" cy="43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5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70050" y="1120292"/>
            <a:ext cx="1851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리뷰 개수 </a:t>
            </a:r>
            <a:r>
              <a:rPr lang="en-US" altLang="ko-KR" b="1" smtClean="0">
                <a:solidFill>
                  <a:srgbClr val="5E5240"/>
                </a:solidFill>
              </a:rPr>
              <a:t>TOP5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3055480"/>
            <a:ext cx="29204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mtClean="0">
                <a:solidFill>
                  <a:schemeClr val="bg1"/>
                </a:solidFill>
              </a:rPr>
              <a:t>리뷰 개수 순위차트에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smtClean="0">
                <a:solidFill>
                  <a:schemeClr val="bg1"/>
                </a:solidFill>
              </a:rPr>
              <a:t>평가 인원이 많고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smtClean="0">
                <a:solidFill>
                  <a:schemeClr val="bg1"/>
                </a:solidFill>
              </a:rPr>
              <a:t>평가 점수 순위가 높았던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smtClean="0">
                <a:solidFill>
                  <a:schemeClr val="bg1"/>
                </a:solidFill>
              </a:rPr>
              <a:t>철인</a:t>
            </a:r>
            <a:r>
              <a:rPr lang="en-US" altLang="ko-KR" sz="1600" b="1" smtClean="0">
                <a:solidFill>
                  <a:schemeClr val="bg1"/>
                </a:solidFill>
              </a:rPr>
              <a:t>7</a:t>
            </a:r>
            <a:r>
              <a:rPr lang="ko-KR" altLang="en-US" sz="1600" b="1" smtClean="0">
                <a:solidFill>
                  <a:schemeClr val="bg1"/>
                </a:solidFill>
              </a:rPr>
              <a:t>호치킨 노출되지 않음 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 smtClean="0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smtClean="0">
                <a:solidFill>
                  <a:srgbClr val="5E5240"/>
                </a:solidFill>
              </a:rPr>
              <a:t>데이터시각화 </a:t>
            </a:r>
            <a:r>
              <a:rPr lang="en-US" altLang="ko-KR" sz="1800" smtClean="0">
                <a:solidFill>
                  <a:srgbClr val="5E5240"/>
                </a:solidFill>
              </a:rPr>
              <a:t>12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6" y="2045811"/>
            <a:ext cx="63722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7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395224"/>
            <a:ext cx="29204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평가 점수 높은 업체가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리뷰 개수가 높은 것은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아닌것으로 보여짐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리뷰 개수보다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평가 인원</a:t>
            </a:r>
            <a:r>
              <a:rPr lang="en-US" altLang="ko-KR" b="1" smtClean="0">
                <a:solidFill>
                  <a:schemeClr val="bg1"/>
                </a:solidFill>
              </a:rPr>
              <a:t>, </a:t>
            </a:r>
            <a:r>
              <a:rPr lang="ko-KR" altLang="en-US" b="1" smtClean="0">
                <a:solidFill>
                  <a:schemeClr val="bg1"/>
                </a:solidFill>
              </a:rPr>
              <a:t>평가 점수를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유의미한 요인으로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판단할 필요 있음</a:t>
            </a: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>
                <a:solidFill>
                  <a:srgbClr val="5E5240"/>
                </a:solidFill>
              </a:rPr>
              <a:t>데이터시각화 </a:t>
            </a:r>
            <a:r>
              <a:rPr lang="en-US" altLang="ko-KR" sz="1800" smtClean="0">
                <a:solidFill>
                  <a:srgbClr val="5E5240"/>
                </a:solidFill>
              </a:rPr>
              <a:t>13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C3CC5F3-A78B-4A22-8B07-4C4E6B3B4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25" y="2089411"/>
            <a:ext cx="5873607" cy="36482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315714" y="1120292"/>
            <a:ext cx="3560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평가 점수 </a:t>
            </a:r>
            <a:r>
              <a:rPr lang="en-US" altLang="ko-KR" b="1" smtClean="0">
                <a:solidFill>
                  <a:srgbClr val="5E5240"/>
                </a:solidFill>
              </a:rPr>
              <a:t>&amp; </a:t>
            </a:r>
            <a:r>
              <a:rPr lang="ko-KR" altLang="en-US" b="1" smtClean="0">
                <a:solidFill>
                  <a:srgbClr val="5E5240"/>
                </a:solidFill>
              </a:rPr>
              <a:t>리뷰 개수 </a:t>
            </a:r>
            <a:r>
              <a:rPr lang="ko-KR" altLang="en-US" b="1" dirty="0" err="1" smtClean="0">
                <a:solidFill>
                  <a:srgbClr val="821C1C"/>
                </a:solidFill>
              </a:rPr>
              <a:t>버블차트</a:t>
            </a:r>
            <a:endParaRPr lang="ko-KR" altLang="en-US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30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774095"/>
            <a:ext cx="292048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경쟁 업체 평가 점수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평균이 낮은 지역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중구</a:t>
            </a:r>
            <a:r>
              <a:rPr lang="en-US" altLang="ko-KR" b="1" smtClean="0">
                <a:solidFill>
                  <a:schemeClr val="bg1"/>
                </a:solidFill>
              </a:rPr>
              <a:t>, </a:t>
            </a:r>
            <a:r>
              <a:rPr lang="ko-KR" altLang="en-US" b="1" smtClean="0">
                <a:solidFill>
                  <a:schemeClr val="bg1"/>
                </a:solidFill>
              </a:rPr>
              <a:t>중랑구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 smtClean="0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52930" y="1120292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rgbClr val="5E5240"/>
                </a:solidFill>
              </a:rPr>
              <a:t>진입지역 </a:t>
            </a:r>
            <a:r>
              <a:rPr lang="ko-KR" altLang="en-US" b="1" smtClean="0">
                <a:solidFill>
                  <a:srgbClr val="5E5240"/>
                </a:solidFill>
              </a:rPr>
              <a:t>선정을 위한 평균 평가 점수 산점도 그래프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E5812CD-A92B-4642-B25D-AF248AF82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4" y="2504974"/>
            <a:ext cx="7489372" cy="348342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49502" y="461987"/>
            <a:ext cx="190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5E5240"/>
                </a:solidFill>
              </a:rPr>
              <a:t>데이터시각화 </a:t>
            </a:r>
            <a:r>
              <a:rPr lang="en-US" altLang="ko-KR" smtClean="0">
                <a:solidFill>
                  <a:srgbClr val="5E5240"/>
                </a:solidFill>
              </a:rPr>
              <a:t>14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7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0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페르소나 소개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418589" y="1002253"/>
            <a:ext cx="10116098" cy="5520683"/>
            <a:chOff x="735106" y="425842"/>
            <a:chExt cx="10847294" cy="5795664"/>
          </a:xfrm>
        </p:grpSpPr>
        <p:sp>
          <p:nvSpPr>
            <p:cNvPr id="27" name="직사각형 26"/>
            <p:cNvSpPr/>
            <p:nvPr/>
          </p:nvSpPr>
          <p:spPr>
            <a:xfrm>
              <a:off x="3675528" y="1026439"/>
              <a:ext cx="7561192" cy="1918448"/>
            </a:xfrm>
            <a:prstGeom prst="rect">
              <a:avLst/>
            </a:prstGeom>
            <a:solidFill>
              <a:srgbClr val="5E5240"/>
            </a:solidFill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35106" y="645459"/>
              <a:ext cx="10847294" cy="55760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50259" y="1026441"/>
              <a:ext cx="2510117" cy="1918447"/>
              <a:chOff x="950259" y="806824"/>
              <a:chExt cx="2510117" cy="1918447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6605" y="929247"/>
                <a:ext cx="2257425" cy="1628775"/>
              </a:xfrm>
              <a:prstGeom prst="rect">
                <a:avLst/>
              </a:prstGeom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950259" y="806824"/>
                <a:ext cx="2510117" cy="19184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773301" y="1108501"/>
              <a:ext cx="3262312" cy="1647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개인정보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이름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이도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나이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: 40</a:t>
              </a:r>
            </a:p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성별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남자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직업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치킨회사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회사원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부장급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거주지 </a:t>
              </a:r>
              <a:r>
                <a:rPr lang="en-US" altLang="ko-KR" sz="1600" dirty="0">
                  <a:solidFill>
                    <a:schemeClr val="bg1"/>
                  </a:solidFill>
                </a:rPr>
                <a:t>: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이태원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46642" y="425842"/>
              <a:ext cx="2313734" cy="3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페르소나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50766" y="1108500"/>
              <a:ext cx="2897280" cy="113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성격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많이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움직이는걸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싫어함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사람이 많은걸 싫어함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조용한 분위기를 좋아함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50259" y="3164503"/>
              <a:ext cx="6597477" cy="1918447"/>
            </a:xfrm>
            <a:prstGeom prst="rect">
              <a:avLst/>
            </a:prstGeom>
            <a:solidFill>
              <a:srgbClr val="5E5240"/>
            </a:solidFill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76604" y="3246564"/>
              <a:ext cx="6597183" cy="1647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행동패턴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err="1" smtClean="0">
                  <a:solidFill>
                    <a:schemeClr val="bg1"/>
                  </a:solidFill>
                </a:rPr>
                <a:t>회사특성상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여러치킨을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자주 접하고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먹어봄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점심 식사를 거의 안함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주거지 주변에 맛집이 많이 있음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식사시간이 </a:t>
              </a:r>
              <a:r>
                <a:rPr lang="ko-KR" altLang="en-US" sz="1600" smtClean="0">
                  <a:solidFill>
                    <a:schemeClr val="bg1"/>
                  </a:solidFill>
                </a:rPr>
                <a:t>비교적 짧음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매주 금요일마다 일이 끝나면 서울시 치킨 맛집을 찾아다님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50258" y="5165011"/>
              <a:ext cx="10286462" cy="959223"/>
            </a:xfrm>
            <a:prstGeom prst="rect">
              <a:avLst/>
            </a:prstGeom>
            <a:solidFill>
              <a:srgbClr val="5E5240"/>
            </a:solidFill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58675" y="5247071"/>
              <a:ext cx="9089370" cy="87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Needs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smtClean="0">
                  <a:solidFill>
                    <a:schemeClr val="bg1"/>
                  </a:solidFill>
                </a:rPr>
                <a:t>은퇴후에 치킨외식업체 창업 준비중에 있음</a:t>
              </a:r>
              <a:r>
                <a:rPr lang="en-US" altLang="ko-KR" sz="1600" smtClean="0">
                  <a:solidFill>
                    <a:schemeClr val="bg1"/>
                  </a:solidFill>
                </a:rPr>
                <a:t>. </a:t>
              </a:r>
            </a:p>
            <a:p>
              <a:r>
                <a:rPr lang="ko-KR" altLang="en-US" sz="1600" smtClean="0">
                  <a:solidFill>
                    <a:schemeClr val="bg1"/>
                  </a:solidFill>
                </a:rPr>
                <a:t>경쟁업체가 적은 지역</a:t>
              </a:r>
              <a:r>
                <a:rPr lang="en-US" altLang="ko-KR" sz="160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smtClean="0">
                  <a:solidFill>
                    <a:schemeClr val="bg1"/>
                  </a:solidFill>
                </a:rPr>
                <a:t>폐업률 등 창업 입지 선정을 위한 데이터 분석이 요구됨</a:t>
              </a:r>
              <a:r>
                <a:rPr lang="en-US" altLang="ko-KR" sz="1600" smtClean="0">
                  <a:solidFill>
                    <a:schemeClr val="bg1"/>
                  </a:solidFill>
                </a:rPr>
                <a:t>.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673787" y="3164503"/>
              <a:ext cx="3562934" cy="1918447"/>
            </a:xfrm>
            <a:prstGeom prst="rect">
              <a:avLst/>
            </a:prstGeom>
            <a:solidFill>
              <a:srgbClr val="5E5240"/>
            </a:solidFill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99837" y="3325867"/>
              <a:ext cx="3262312" cy="87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특이점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지인이 양계장과 부화장을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크게하고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있음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780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588953"/>
            <a:ext cx="2920486" cy="2947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평가 점수 </a:t>
            </a: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평균이 높은지역</a:t>
            </a:r>
            <a:r>
              <a:rPr lang="en-US" altLang="ko-KR" b="1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chemeClr val="bg1"/>
                </a:solidFill>
              </a:rPr>
              <a:t>[</a:t>
            </a:r>
            <a:r>
              <a:rPr lang="ko-KR" altLang="en-US" b="1">
                <a:solidFill>
                  <a:schemeClr val="bg1"/>
                </a:solidFill>
              </a:rPr>
              <a:t>종로구</a:t>
            </a:r>
            <a:r>
              <a:rPr lang="en-US" altLang="ko-KR" b="1">
                <a:solidFill>
                  <a:schemeClr val="bg1"/>
                </a:solidFill>
              </a:rPr>
              <a:t>,</a:t>
            </a:r>
            <a:r>
              <a:rPr lang="ko-KR" altLang="en-US" b="1">
                <a:solidFill>
                  <a:schemeClr val="bg1"/>
                </a:solidFill>
              </a:rPr>
              <a:t>영등포구</a:t>
            </a:r>
            <a:r>
              <a:rPr lang="en-US" altLang="ko-KR" b="1" smtClean="0">
                <a:solidFill>
                  <a:schemeClr val="bg1"/>
                </a:solidFill>
              </a:rPr>
              <a:t>]</a:t>
            </a:r>
          </a:p>
          <a:p>
            <a:pPr algn="ctr">
              <a:lnSpc>
                <a:spcPct val="150000"/>
              </a:lnSpc>
            </a:pP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평가 점수 </a:t>
            </a: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평균이 </a:t>
            </a:r>
            <a:r>
              <a:rPr lang="ko-KR" altLang="en-US" b="1" smtClean="0">
                <a:solidFill>
                  <a:schemeClr val="bg1"/>
                </a:solidFill>
              </a:rPr>
              <a:t>낮은지역</a:t>
            </a:r>
            <a:r>
              <a:rPr lang="en-US" altLang="ko-KR" b="1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schemeClr val="bg1"/>
                </a:solidFill>
              </a:rPr>
              <a:t>[</a:t>
            </a:r>
            <a:r>
              <a:rPr lang="ko-KR" altLang="en-US" b="1" smtClean="0">
                <a:solidFill>
                  <a:schemeClr val="bg1"/>
                </a:solidFill>
              </a:rPr>
              <a:t>중구</a:t>
            </a:r>
            <a:r>
              <a:rPr lang="en-US" altLang="ko-KR" b="1" smtClean="0">
                <a:solidFill>
                  <a:schemeClr val="bg1"/>
                </a:solidFill>
              </a:rPr>
              <a:t>, </a:t>
            </a:r>
            <a:r>
              <a:rPr lang="ko-KR" altLang="en-US" b="1" smtClean="0">
                <a:solidFill>
                  <a:schemeClr val="bg1"/>
                </a:solidFill>
              </a:rPr>
              <a:t>중랑구</a:t>
            </a:r>
            <a:r>
              <a:rPr lang="en-US" altLang="ko-KR" b="1" smtClean="0">
                <a:solidFill>
                  <a:schemeClr val="bg1"/>
                </a:solidFill>
              </a:rPr>
              <a:t>]</a:t>
            </a: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 smtClean="0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지역확인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50762" y="1120292"/>
            <a:ext cx="629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진입지역 선정을 위한 평균 평가점수 상위</a:t>
            </a:r>
            <a:r>
              <a:rPr lang="en-US" altLang="ko-KR" b="1" smtClean="0">
                <a:solidFill>
                  <a:srgbClr val="5E5240"/>
                </a:solidFill>
              </a:rPr>
              <a:t>, </a:t>
            </a:r>
            <a:r>
              <a:rPr lang="ko-KR" altLang="en-US" b="1" smtClean="0">
                <a:solidFill>
                  <a:srgbClr val="5E5240"/>
                </a:solidFill>
              </a:rPr>
              <a:t>하위 지역 확인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E6296AC-357F-461B-ABF2-77134BEE5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" y="1843314"/>
            <a:ext cx="74199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24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504974"/>
            <a:ext cx="29204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서울시 하루 평균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생활 인구 분석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중구보다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중랑구의 생활 인구 수가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많음을 알 수 있음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 smtClean="0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지역확인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82156" y="1120292"/>
            <a:ext cx="5227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진입지역 선정을 위한 생활 인구</a:t>
            </a:r>
            <a:r>
              <a:rPr lang="en-US" altLang="ko-KR" b="1" smtClean="0">
                <a:solidFill>
                  <a:srgbClr val="5E5240"/>
                </a:solidFill>
              </a:rPr>
              <a:t>(</a:t>
            </a:r>
            <a:r>
              <a:rPr lang="ko-KR" altLang="en-US" b="1" smtClean="0">
                <a:solidFill>
                  <a:srgbClr val="5E5240"/>
                </a:solidFill>
              </a:rPr>
              <a:t>유동 인구</a:t>
            </a:r>
            <a:r>
              <a:rPr lang="en-US" altLang="ko-KR" b="1" smtClean="0">
                <a:solidFill>
                  <a:srgbClr val="5E5240"/>
                </a:solidFill>
              </a:rPr>
              <a:t>)</a:t>
            </a:r>
            <a:r>
              <a:rPr lang="ko-KR" altLang="en-US" b="1" smtClean="0">
                <a:solidFill>
                  <a:srgbClr val="5E5240"/>
                </a:solidFill>
              </a:rPr>
              <a:t>확인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33900" y="1875000"/>
            <a:ext cx="6124657" cy="4540314"/>
            <a:chOff x="1233900" y="1875000"/>
            <a:chExt cx="6124657" cy="4540314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900" y="1875000"/>
              <a:ext cx="6124657" cy="4540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567543" y="2435290"/>
              <a:ext cx="2052735" cy="1492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40025" y="3455437"/>
              <a:ext cx="2856203" cy="1492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305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3083496"/>
            <a:ext cx="292048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진입 지역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남녀 비율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특이점 없음 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 smtClean="0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남녀비율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86011" y="1120292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진입지역 </a:t>
            </a:r>
            <a:r>
              <a:rPr lang="ko-KR" altLang="en-US" b="1" dirty="0">
                <a:solidFill>
                  <a:srgbClr val="5E5240"/>
                </a:solidFill>
              </a:rPr>
              <a:t>남녀 비율 확인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5138B0E-27BA-478B-94E2-AE5C8BC53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581969"/>
            <a:ext cx="5339450" cy="10678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297663"/>
            <a:ext cx="5789663" cy="11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234375"/>
            <a:ext cx="2920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중구 지역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</a:t>
            </a:r>
            <a:r>
              <a:rPr lang="ko-KR" altLang="en-US" b="1" dirty="0">
                <a:solidFill>
                  <a:schemeClr val="bg1"/>
                </a:solidFill>
              </a:rPr>
              <a:t>년 </a:t>
            </a:r>
            <a:r>
              <a:rPr lang="ko-KR" altLang="en-US" b="1" dirty="0" err="1">
                <a:solidFill>
                  <a:schemeClr val="bg1"/>
                </a:solidFill>
              </a:rPr>
              <a:t>폐업률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15%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2017</a:t>
            </a:r>
            <a:r>
              <a:rPr lang="ko-KR" altLang="en-US" b="1" dirty="0">
                <a:solidFill>
                  <a:schemeClr val="bg1"/>
                </a:solidFill>
              </a:rPr>
              <a:t>년 </a:t>
            </a:r>
            <a:r>
              <a:rPr lang="ko-KR" altLang="en-US" b="1" dirty="0" err="1">
                <a:solidFill>
                  <a:schemeClr val="bg1"/>
                </a:solidFill>
              </a:rPr>
              <a:t>폐업률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15%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2018</a:t>
            </a:r>
            <a:r>
              <a:rPr lang="ko-KR" altLang="en-US" b="1" dirty="0">
                <a:solidFill>
                  <a:schemeClr val="bg1"/>
                </a:solidFill>
              </a:rPr>
              <a:t>년 </a:t>
            </a:r>
            <a:r>
              <a:rPr lang="ko-KR" altLang="en-US" b="1" dirty="0" err="1">
                <a:solidFill>
                  <a:schemeClr val="bg1"/>
                </a:solidFill>
              </a:rPr>
              <a:t>폐업률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15%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2019</a:t>
            </a:r>
            <a:r>
              <a:rPr lang="ko-KR" altLang="en-US" b="1" dirty="0">
                <a:solidFill>
                  <a:schemeClr val="bg1"/>
                </a:solidFill>
              </a:rPr>
              <a:t>년 </a:t>
            </a:r>
            <a:r>
              <a:rPr lang="ko-KR" altLang="en-US" b="1" dirty="0" err="1">
                <a:solidFill>
                  <a:schemeClr val="bg1"/>
                </a:solidFill>
              </a:rPr>
              <a:t>폐업률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14%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중랑구 </a:t>
            </a:r>
            <a:r>
              <a:rPr lang="ko-KR" altLang="en-US" b="1" dirty="0">
                <a:solidFill>
                  <a:schemeClr val="bg1"/>
                </a:solidFill>
              </a:rPr>
              <a:t>지역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</a:t>
            </a:r>
            <a:r>
              <a:rPr lang="ko-KR" altLang="en-US" b="1" dirty="0">
                <a:solidFill>
                  <a:schemeClr val="bg1"/>
                </a:solidFill>
              </a:rPr>
              <a:t>년 </a:t>
            </a:r>
            <a:r>
              <a:rPr lang="ko-KR" altLang="en-US" b="1" dirty="0" err="1">
                <a:solidFill>
                  <a:schemeClr val="bg1"/>
                </a:solidFill>
              </a:rPr>
              <a:t>폐업률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17%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2017</a:t>
            </a:r>
            <a:r>
              <a:rPr lang="ko-KR" altLang="en-US" b="1" dirty="0">
                <a:solidFill>
                  <a:schemeClr val="bg1"/>
                </a:solidFill>
              </a:rPr>
              <a:t>년 </a:t>
            </a:r>
            <a:r>
              <a:rPr lang="ko-KR" altLang="en-US" b="1" dirty="0" err="1">
                <a:solidFill>
                  <a:schemeClr val="bg1"/>
                </a:solidFill>
              </a:rPr>
              <a:t>폐업률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17%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2018</a:t>
            </a:r>
            <a:r>
              <a:rPr lang="ko-KR" altLang="en-US" b="1" dirty="0">
                <a:solidFill>
                  <a:schemeClr val="bg1"/>
                </a:solidFill>
              </a:rPr>
              <a:t>년 </a:t>
            </a:r>
            <a:r>
              <a:rPr lang="ko-KR" altLang="en-US" b="1" dirty="0" err="1">
                <a:solidFill>
                  <a:schemeClr val="bg1"/>
                </a:solidFill>
              </a:rPr>
              <a:t>폐업률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17%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2019</a:t>
            </a:r>
            <a:r>
              <a:rPr lang="ko-KR" altLang="en-US" b="1" dirty="0">
                <a:solidFill>
                  <a:schemeClr val="bg1"/>
                </a:solidFill>
              </a:rPr>
              <a:t>년 </a:t>
            </a:r>
            <a:r>
              <a:rPr lang="ko-KR" altLang="en-US" b="1" dirty="0" err="1">
                <a:solidFill>
                  <a:schemeClr val="bg1"/>
                </a:solidFill>
              </a:rPr>
              <a:t>폐업률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17%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2</a:t>
            </a:r>
            <a:r>
              <a:rPr lang="en-US" altLang="ko-KR" sz="2400" b="1" smtClean="0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폐업률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113741" y="1120292"/>
            <a:ext cx="3964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중구</a:t>
            </a:r>
            <a:r>
              <a:rPr lang="en-US" altLang="ko-KR" smtClean="0">
                <a:solidFill>
                  <a:srgbClr val="5E5240"/>
                </a:solidFill>
              </a:rPr>
              <a:t>, </a:t>
            </a:r>
            <a:r>
              <a:rPr lang="ko-KR" altLang="en-US">
                <a:solidFill>
                  <a:srgbClr val="5E5240"/>
                </a:solidFill>
              </a:rPr>
              <a:t>중랑구 </a:t>
            </a:r>
            <a:r>
              <a:rPr lang="en-US" altLang="ko-KR" smtClean="0">
                <a:solidFill>
                  <a:srgbClr val="5E5240"/>
                </a:solidFill>
              </a:rPr>
              <a:t>2016</a:t>
            </a:r>
            <a:r>
              <a:rPr lang="ko-KR" altLang="en-US" dirty="0">
                <a:solidFill>
                  <a:srgbClr val="5E5240"/>
                </a:solidFill>
              </a:rPr>
              <a:t>년</a:t>
            </a:r>
            <a:r>
              <a:rPr lang="en-US" altLang="ko-KR" dirty="0">
                <a:solidFill>
                  <a:srgbClr val="5E5240"/>
                </a:solidFill>
              </a:rPr>
              <a:t>~2019</a:t>
            </a:r>
            <a:r>
              <a:rPr lang="ko-KR" altLang="en-US">
                <a:solidFill>
                  <a:srgbClr val="5E5240"/>
                </a:solidFill>
              </a:rPr>
              <a:t>년 </a:t>
            </a:r>
            <a:r>
              <a:rPr lang="ko-KR" altLang="en-US" smtClean="0">
                <a:solidFill>
                  <a:srgbClr val="5E5240"/>
                </a:solidFill>
              </a:rPr>
              <a:t>폐업률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0542B1D-C308-4EA0-87EE-1C4E3C686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42" y="2810671"/>
            <a:ext cx="2952750" cy="1962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996" y="2810671"/>
            <a:ext cx="2971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66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998590"/>
            <a:ext cx="292048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중랑구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진입시</a:t>
            </a:r>
            <a:r>
              <a:rPr lang="ko-KR" altLang="en-US" b="1" dirty="0" smtClean="0">
                <a:solidFill>
                  <a:schemeClr val="bg1"/>
                </a:solidFill>
              </a:rPr>
              <a:t> 경쟁상대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9</a:t>
            </a:r>
            <a:r>
              <a:rPr lang="ko-KR" altLang="en-US" b="1" dirty="0" smtClean="0">
                <a:solidFill>
                  <a:schemeClr val="bg1"/>
                </a:solidFill>
              </a:rPr>
              <a:t>곳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err="1" smtClean="0">
                <a:solidFill>
                  <a:schemeClr val="bg1"/>
                </a:solidFill>
              </a:rPr>
              <a:t>샘플데이터</a:t>
            </a:r>
            <a:r>
              <a:rPr lang="ko-KR" altLang="en-US" b="1" dirty="0" smtClean="0">
                <a:solidFill>
                  <a:schemeClr val="bg1"/>
                </a:solidFill>
              </a:rPr>
              <a:t> 기준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</a:t>
            </a:r>
            <a:r>
              <a:rPr lang="en-US" altLang="ko-KR" sz="2400" b="1" smtClean="0">
                <a:solidFill>
                  <a:srgbClr val="5E5240"/>
                </a:solidFill>
              </a:rPr>
              <a:t>.</a:t>
            </a:r>
            <a:r>
              <a:rPr lang="ko-KR" altLang="en-US" sz="2400" b="1" smtClean="0">
                <a:solidFill>
                  <a:srgbClr val="5E5240"/>
                </a:solidFill>
              </a:rPr>
              <a:t>분석 결과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11481" y="1120292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E5240"/>
                </a:solidFill>
              </a:rPr>
              <a:t>중랑구 </a:t>
            </a:r>
            <a:r>
              <a:rPr lang="ko-KR" altLang="en-US" smtClean="0">
                <a:solidFill>
                  <a:srgbClr val="5E5240"/>
                </a:solidFill>
              </a:rPr>
              <a:t>지역 경쟁업체 확인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5" y="2613106"/>
            <a:ext cx="7307650" cy="29230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16550" y="46198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5E5240"/>
                </a:solidFill>
              </a:rPr>
              <a:t>경쟁업체확인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240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763849"/>
            <a:ext cx="29204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중랑구 지역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평가 점수 상위 </a:t>
            </a:r>
            <a:r>
              <a:rPr lang="en-US" altLang="ko-KR" b="1" smtClean="0">
                <a:solidFill>
                  <a:schemeClr val="bg1"/>
                </a:solidFill>
              </a:rPr>
              <a:t>1</a:t>
            </a:r>
            <a:r>
              <a:rPr lang="ko-KR" altLang="en-US" b="1" smtClean="0">
                <a:solidFill>
                  <a:schemeClr val="bg1"/>
                </a:solidFill>
              </a:rPr>
              <a:t>위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경쟁 업체 확인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후라이드참잘하는집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태릉</a:t>
            </a:r>
            <a:r>
              <a:rPr lang="ko-KR" altLang="en-US" b="1">
                <a:solidFill>
                  <a:schemeClr val="bg1"/>
                </a:solidFill>
              </a:rPr>
              <a:t>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3</a:t>
            </a:r>
            <a:r>
              <a:rPr lang="en-US" altLang="ko-KR" sz="2400" b="1" smtClean="0">
                <a:solidFill>
                  <a:srgbClr val="5E5240"/>
                </a:solidFill>
              </a:rPr>
              <a:t>.</a:t>
            </a:r>
            <a:r>
              <a:rPr lang="ko-KR" altLang="en-US" sz="2400" b="1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smtClean="0">
                <a:solidFill>
                  <a:srgbClr val="5E5240"/>
                </a:solidFill>
              </a:rPr>
              <a:t>최고의 경쟁업체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161038" y="1120292"/>
            <a:ext cx="3869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err="1" smtClean="0">
                <a:solidFill>
                  <a:srgbClr val="5E5240"/>
                </a:solidFill>
              </a:rPr>
              <a:t>중랑구지역</a:t>
            </a:r>
            <a:r>
              <a:rPr lang="ko-KR" altLang="en-US" smtClean="0">
                <a:solidFill>
                  <a:srgbClr val="5E5240"/>
                </a:solidFill>
              </a:rPr>
              <a:t> 평가 점수 </a:t>
            </a:r>
            <a:r>
              <a:rPr lang="en-US" altLang="ko-KR" smtClean="0">
                <a:solidFill>
                  <a:srgbClr val="5E5240"/>
                </a:solidFill>
              </a:rPr>
              <a:t>1</a:t>
            </a:r>
            <a:r>
              <a:rPr lang="ko-KR" altLang="en-US" smtClean="0">
                <a:solidFill>
                  <a:srgbClr val="5E5240"/>
                </a:solidFill>
              </a:rPr>
              <a:t>위 경쟁업체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7" y="3031395"/>
            <a:ext cx="7354846" cy="20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26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504974"/>
            <a:ext cx="29204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평점 </a:t>
            </a:r>
            <a:r>
              <a:rPr lang="en-US" altLang="ko-KR" b="1" dirty="0" smtClean="0">
                <a:solidFill>
                  <a:schemeClr val="bg1"/>
                </a:solidFill>
              </a:rPr>
              <a:t>4.0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평가인원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r>
              <a:rPr lang="ko-KR" altLang="en-US" b="1" dirty="0" smtClean="0">
                <a:solidFill>
                  <a:schemeClr val="bg1"/>
                </a:solidFill>
              </a:rPr>
              <a:t>명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리뷰갯수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r>
              <a:rPr lang="ko-KR" altLang="en-US" b="1" dirty="0" smtClean="0">
                <a:solidFill>
                  <a:schemeClr val="bg1"/>
                </a:solidFill>
              </a:rPr>
              <a:t>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경쟁업체 지역의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평균유동인구 </a:t>
            </a:r>
            <a:r>
              <a:rPr lang="en-US" altLang="ko-KR" b="1" smtClean="0">
                <a:solidFill>
                  <a:schemeClr val="bg1"/>
                </a:solidFill>
              </a:rPr>
              <a:t>0.6% </a:t>
            </a:r>
            <a:r>
              <a:rPr lang="ko-KR" altLang="en-US" b="1" smtClean="0">
                <a:solidFill>
                  <a:schemeClr val="bg1"/>
                </a:solidFill>
              </a:rPr>
              <a:t>증가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436755" y="1120292"/>
            <a:ext cx="331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solidFill>
                  <a:srgbClr val="5E5240"/>
                </a:solidFill>
              </a:rPr>
              <a:t>경쟁 </a:t>
            </a:r>
            <a:r>
              <a:rPr lang="ko-KR" altLang="en-US" smtClean="0">
                <a:solidFill>
                  <a:srgbClr val="5E5240"/>
                </a:solidFill>
              </a:rPr>
              <a:t>업체 지역 </a:t>
            </a:r>
            <a:r>
              <a:rPr lang="en-US" altLang="ko-KR" smtClean="0">
                <a:solidFill>
                  <a:srgbClr val="5E5240"/>
                </a:solidFill>
              </a:rPr>
              <a:t>(</a:t>
            </a:r>
            <a:r>
              <a:rPr lang="ko-KR" altLang="en-US" smtClean="0">
                <a:solidFill>
                  <a:srgbClr val="5E5240"/>
                </a:solidFill>
              </a:rPr>
              <a:t>중랑구 묵</a:t>
            </a:r>
            <a:r>
              <a:rPr lang="en-US" altLang="ko-KR" smtClean="0">
                <a:solidFill>
                  <a:srgbClr val="5E5240"/>
                </a:solidFill>
              </a:rPr>
              <a:t>1</a:t>
            </a:r>
            <a:r>
              <a:rPr lang="ko-KR" altLang="en-US" smtClean="0">
                <a:solidFill>
                  <a:srgbClr val="5E5240"/>
                </a:solidFill>
              </a:rPr>
              <a:t>동</a:t>
            </a:r>
            <a:r>
              <a:rPr lang="en-US" altLang="ko-KR" smtClean="0">
                <a:solidFill>
                  <a:srgbClr val="5E5240"/>
                </a:solidFill>
              </a:rPr>
              <a:t>)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1" y="1968968"/>
            <a:ext cx="4250715" cy="3224680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3</a:t>
            </a:r>
            <a:r>
              <a:rPr lang="en-US" altLang="ko-KR" sz="2400" b="1" smtClean="0">
                <a:solidFill>
                  <a:srgbClr val="5E5240"/>
                </a:solidFill>
              </a:rPr>
              <a:t>.</a:t>
            </a:r>
            <a:r>
              <a:rPr lang="ko-KR" altLang="en-US" sz="2400" b="1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smtClean="0">
                <a:solidFill>
                  <a:srgbClr val="5E5240"/>
                </a:solidFill>
              </a:rPr>
              <a:t>최고의 경쟁업체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56" y="1950881"/>
            <a:ext cx="3314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8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859552"/>
            <a:ext cx="2920486" cy="211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경쟁 업체 메뉴 분석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비교적 싼 가격의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메뉴 구성을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알 수 있음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726898" y="1120292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경쟁 업체 주력 메뉴구성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14" y="2401519"/>
            <a:ext cx="7064272" cy="3346234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3</a:t>
            </a:r>
            <a:r>
              <a:rPr lang="en-US" altLang="ko-KR" sz="2400" b="1" smtClean="0">
                <a:solidFill>
                  <a:srgbClr val="5E5240"/>
                </a:solidFill>
              </a:rPr>
              <a:t>.</a:t>
            </a:r>
            <a:r>
              <a:rPr lang="ko-KR" altLang="en-US" sz="2400" b="1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smtClean="0">
                <a:solidFill>
                  <a:srgbClr val="5E5240"/>
                </a:solidFill>
              </a:rPr>
              <a:t>최고의 경쟁업체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09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1752077"/>
            <a:ext cx="292048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「 진입 </a:t>
            </a:r>
            <a:r>
              <a:rPr lang="ko-KR" altLang="en-US" b="1">
                <a:solidFill>
                  <a:schemeClr val="bg1"/>
                </a:solidFill>
              </a:rPr>
              <a:t>추천 </a:t>
            </a:r>
            <a:r>
              <a:rPr lang="ko-KR" altLang="en-US" b="1" smtClean="0">
                <a:solidFill>
                  <a:schemeClr val="bg1"/>
                </a:solidFill>
              </a:rPr>
              <a:t>지</a:t>
            </a:r>
            <a:r>
              <a:rPr lang="ko-KR" altLang="en-US" b="1">
                <a:solidFill>
                  <a:schemeClr val="bg1"/>
                </a:solidFill>
              </a:rPr>
              <a:t>역</a:t>
            </a:r>
            <a:r>
              <a:rPr lang="ko-KR" altLang="en-US" b="1" smtClean="0">
                <a:solidFill>
                  <a:schemeClr val="bg1"/>
                </a:solidFill>
              </a:rPr>
              <a:t> 」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중랑구 신내동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평균 유동 인구 </a:t>
            </a:r>
            <a:r>
              <a:rPr lang="en-US" altLang="ko-KR" b="1" dirty="0">
                <a:solidFill>
                  <a:schemeClr val="bg1"/>
                </a:solidFill>
              </a:rPr>
              <a:t>11% </a:t>
            </a:r>
            <a:r>
              <a:rPr lang="ko-KR" altLang="en-US" b="1" dirty="0">
                <a:solidFill>
                  <a:schemeClr val="bg1"/>
                </a:solidFill>
              </a:rPr>
              <a:t>▲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평균 권리금 </a:t>
            </a:r>
            <a:r>
              <a:rPr lang="en-US" altLang="ko-KR" b="1" dirty="0" smtClean="0">
                <a:solidFill>
                  <a:schemeClr val="bg1"/>
                </a:solidFill>
              </a:rPr>
              <a:t>X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「 </a:t>
            </a:r>
            <a:r>
              <a:rPr lang="ko-KR" altLang="en-US" b="1" smtClean="0">
                <a:solidFill>
                  <a:schemeClr val="bg1"/>
                </a:solidFill>
              </a:rPr>
              <a:t>경쟁 업</a:t>
            </a:r>
            <a:r>
              <a:rPr lang="ko-KR" altLang="en-US" b="1">
                <a:solidFill>
                  <a:schemeClr val="bg1"/>
                </a:solidFill>
              </a:rPr>
              <a:t>체</a:t>
            </a:r>
            <a:r>
              <a:rPr lang="ko-KR" altLang="en-US" b="1" smtClean="0">
                <a:solidFill>
                  <a:schemeClr val="bg1"/>
                </a:solidFill>
              </a:rPr>
              <a:t> 지</a:t>
            </a:r>
            <a:r>
              <a:rPr lang="ko-KR" altLang="en-US" b="1">
                <a:solidFill>
                  <a:schemeClr val="bg1"/>
                </a:solidFill>
              </a:rPr>
              <a:t>역</a:t>
            </a:r>
            <a:r>
              <a:rPr lang="ko-KR" altLang="en-US" b="1" smtClean="0">
                <a:solidFill>
                  <a:schemeClr val="bg1"/>
                </a:solidFill>
              </a:rPr>
              <a:t> 」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중랑구 묵동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평균유동인구 </a:t>
            </a:r>
            <a:r>
              <a:rPr lang="en-US" altLang="ko-KR" b="1" dirty="0" smtClean="0">
                <a:solidFill>
                  <a:schemeClr val="bg1"/>
                </a:solidFill>
              </a:rPr>
              <a:t>0.6%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▲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평균 권리금 </a:t>
            </a:r>
            <a:r>
              <a:rPr lang="en-US" altLang="ko-KR" b="1" dirty="0" smtClean="0">
                <a:solidFill>
                  <a:schemeClr val="bg1"/>
                </a:solidFill>
              </a:rPr>
              <a:t>1,114</a:t>
            </a:r>
            <a:r>
              <a:rPr lang="ko-KR" altLang="en-US" b="1" dirty="0" smtClean="0">
                <a:solidFill>
                  <a:schemeClr val="bg1"/>
                </a:solidFill>
              </a:rPr>
              <a:t>만원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793684" y="1120292"/>
            <a:ext cx="6604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진입추천 지역</a:t>
            </a:r>
            <a:r>
              <a:rPr lang="en-US" altLang="ko-KR" smtClean="0">
                <a:solidFill>
                  <a:srgbClr val="5E5240"/>
                </a:solidFill>
              </a:rPr>
              <a:t>(</a:t>
            </a:r>
            <a:r>
              <a:rPr lang="ko-KR" altLang="en-US" smtClean="0">
                <a:solidFill>
                  <a:srgbClr val="5E5240"/>
                </a:solidFill>
              </a:rPr>
              <a:t>중랑구 신내동</a:t>
            </a:r>
            <a:r>
              <a:rPr lang="en-US" altLang="ko-KR" smtClean="0">
                <a:solidFill>
                  <a:srgbClr val="5E5240"/>
                </a:solidFill>
              </a:rPr>
              <a:t>)</a:t>
            </a:r>
            <a:r>
              <a:rPr lang="ko-KR" altLang="en-US" smtClean="0">
                <a:solidFill>
                  <a:srgbClr val="5E5240"/>
                </a:solidFill>
              </a:rPr>
              <a:t> </a:t>
            </a:r>
            <a:r>
              <a:rPr lang="en-US" altLang="ko-KR" smtClean="0">
                <a:solidFill>
                  <a:srgbClr val="5E5240"/>
                </a:solidFill>
              </a:rPr>
              <a:t>vs </a:t>
            </a:r>
            <a:r>
              <a:rPr lang="ko-KR" altLang="en-US" smtClean="0">
                <a:solidFill>
                  <a:srgbClr val="5E5240"/>
                </a:solidFill>
              </a:rPr>
              <a:t>경쟁업체 지역</a:t>
            </a:r>
            <a:r>
              <a:rPr lang="en-US" altLang="ko-KR" smtClean="0">
                <a:solidFill>
                  <a:srgbClr val="5E5240"/>
                </a:solidFill>
              </a:rPr>
              <a:t>(</a:t>
            </a:r>
            <a:r>
              <a:rPr lang="ko-KR" altLang="en-US" smtClean="0">
                <a:solidFill>
                  <a:srgbClr val="5E5240"/>
                </a:solidFill>
              </a:rPr>
              <a:t>중랑구 묵동</a:t>
            </a:r>
            <a:r>
              <a:rPr lang="en-US" altLang="ko-KR" smtClean="0">
                <a:solidFill>
                  <a:srgbClr val="5E5240"/>
                </a:solidFill>
              </a:rPr>
              <a:t>)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1859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3</a:t>
            </a:r>
            <a:r>
              <a:rPr lang="en-US" altLang="ko-KR" sz="2400" b="1" smtClean="0">
                <a:solidFill>
                  <a:srgbClr val="5E5240"/>
                </a:solidFill>
              </a:rPr>
              <a:t>.</a:t>
            </a:r>
            <a:r>
              <a:rPr lang="ko-KR" altLang="en-US" sz="2400" b="1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smtClean="0">
                <a:solidFill>
                  <a:srgbClr val="5E5240"/>
                </a:solidFill>
              </a:rPr>
              <a:t>최고의 경쟁업체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40" y="1860956"/>
            <a:ext cx="2526889" cy="3811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0" y="1860956"/>
            <a:ext cx="3044042" cy="38110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0" y="5672001"/>
            <a:ext cx="1485900" cy="657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40" y="5699357"/>
            <a:ext cx="1571625" cy="6000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8313" y="6525360"/>
            <a:ext cx="3627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5E5240"/>
                </a:solidFill>
              </a:rPr>
              <a:t>출처 </a:t>
            </a:r>
            <a:r>
              <a:rPr lang="en-US" altLang="ko-KR" sz="1000" dirty="0" smtClean="0">
                <a:solidFill>
                  <a:srgbClr val="5E5240"/>
                </a:solidFill>
              </a:rPr>
              <a:t>: </a:t>
            </a:r>
            <a:r>
              <a:rPr lang="ko-KR" altLang="en-US" sz="1000" dirty="0">
                <a:hlinkClick r:id="rId7"/>
              </a:rPr>
              <a:t>국내 상가</a:t>
            </a:r>
            <a:r>
              <a:rPr lang="en-US" altLang="ko-KR" sz="1000" dirty="0">
                <a:hlinkClick r:id="rId7"/>
              </a:rPr>
              <a:t>, </a:t>
            </a:r>
            <a:r>
              <a:rPr lang="ko-KR" altLang="en-US" sz="1000" dirty="0">
                <a:hlinkClick r:id="rId7"/>
              </a:rPr>
              <a:t>사무실 최다 매물 </a:t>
            </a:r>
            <a:r>
              <a:rPr lang="en-US" altLang="ko-KR" sz="1000" dirty="0">
                <a:hlinkClick r:id="rId7"/>
              </a:rPr>
              <a:t>- </a:t>
            </a:r>
            <a:r>
              <a:rPr lang="ko-KR" altLang="en-US" sz="1000" dirty="0">
                <a:hlinkClick r:id="rId7"/>
              </a:rPr>
              <a:t>상업용 부동산 </a:t>
            </a:r>
            <a:r>
              <a:rPr lang="en-US" altLang="ko-KR" sz="1000" dirty="0">
                <a:hlinkClick r:id="rId7"/>
              </a:rPr>
              <a:t>No.1 </a:t>
            </a:r>
            <a:r>
              <a:rPr lang="ko-KR" altLang="en-US" sz="1000" dirty="0">
                <a:hlinkClick r:id="rId7"/>
              </a:rPr>
              <a:t>앱</a:t>
            </a:r>
          </a:p>
          <a:p>
            <a:pPr algn="ctr"/>
            <a:endParaRPr lang="ko-KR" altLang="en-US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89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133165" y="632012"/>
            <a:ext cx="8220635" cy="1464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75541" y="1120292"/>
            <a:ext cx="8040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경쟁업체 지역</a:t>
            </a:r>
            <a:r>
              <a:rPr lang="en-US" altLang="ko-KR" smtClean="0">
                <a:solidFill>
                  <a:srgbClr val="5E5240"/>
                </a:solidFill>
              </a:rPr>
              <a:t>(</a:t>
            </a:r>
            <a:r>
              <a:rPr lang="ko-KR" altLang="en-US" smtClean="0">
                <a:solidFill>
                  <a:srgbClr val="5E5240"/>
                </a:solidFill>
              </a:rPr>
              <a:t>중랑구 묵동</a:t>
            </a:r>
            <a:r>
              <a:rPr lang="en-US" altLang="ko-KR" smtClean="0">
                <a:solidFill>
                  <a:srgbClr val="5E5240"/>
                </a:solidFill>
              </a:rPr>
              <a:t>)</a:t>
            </a:r>
            <a:r>
              <a:rPr lang="ko-KR" altLang="en-US" smtClean="0">
                <a:solidFill>
                  <a:srgbClr val="5E5240"/>
                </a:solidFill>
              </a:rPr>
              <a:t>의 치킨 외식업체 긍정</a:t>
            </a:r>
            <a:r>
              <a:rPr lang="en-US" altLang="ko-KR" smtClean="0">
                <a:solidFill>
                  <a:srgbClr val="5E5240"/>
                </a:solidFill>
              </a:rPr>
              <a:t>/</a:t>
            </a:r>
            <a:r>
              <a:rPr lang="ko-KR" altLang="en-US" smtClean="0">
                <a:solidFill>
                  <a:srgbClr val="5E5240"/>
                </a:solidFill>
              </a:rPr>
              <a:t>부정 </a:t>
            </a:r>
            <a:r>
              <a:rPr lang="ko-KR" altLang="en-US" dirty="0" smtClean="0">
                <a:solidFill>
                  <a:srgbClr val="5E5240"/>
                </a:solidFill>
              </a:rPr>
              <a:t>리뷰 </a:t>
            </a:r>
            <a:r>
              <a:rPr lang="ko-KR" altLang="en-US" dirty="0" err="1" smtClean="0">
                <a:solidFill>
                  <a:srgbClr val="5E5240"/>
                </a:solidFill>
              </a:rPr>
              <a:t>워드클라우드</a:t>
            </a:r>
            <a:endParaRPr lang="ko-KR" altLang="en-US" dirty="0">
              <a:solidFill>
                <a:srgbClr val="5E524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3900" y="1950882"/>
            <a:ext cx="10857045" cy="4671368"/>
            <a:chOff x="234416" y="1918750"/>
            <a:chExt cx="10857045" cy="4671368"/>
          </a:xfrm>
        </p:grpSpPr>
        <p:grpSp>
          <p:nvGrpSpPr>
            <p:cNvPr id="7" name="그룹 6"/>
            <p:cNvGrpSpPr/>
            <p:nvPr/>
          </p:nvGrpSpPr>
          <p:grpSpPr>
            <a:xfrm>
              <a:off x="234416" y="1918750"/>
              <a:ext cx="5257800" cy="4656862"/>
              <a:chOff x="234416" y="1918750"/>
              <a:chExt cx="5257800" cy="4656862"/>
            </a:xfrm>
          </p:grpSpPr>
          <p:pic>
            <p:nvPicPr>
              <p:cNvPr id="2253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174222" y="2906438"/>
                <a:ext cx="2847975" cy="17053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모서리가 둥근 직사각형 1"/>
              <p:cNvSpPr/>
              <p:nvPr/>
            </p:nvSpPr>
            <p:spPr>
              <a:xfrm>
                <a:off x="1776406" y="1918750"/>
                <a:ext cx="1643605" cy="69448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/>
                  <a:t>긍정 리뷰</a:t>
                </a:r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18588" y="4706864"/>
                <a:ext cx="4889457" cy="1615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b="1" dirty="0" smtClean="0">
                    <a:solidFill>
                      <a:srgbClr val="0070C0"/>
                    </a:solidFill>
                  </a:rPr>
                  <a:t>긍정 리뷰 상위 키워드</a:t>
                </a:r>
                <a:endParaRPr lang="en-US" altLang="ko-KR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000" dirty="0"/>
                  <a:t>('</a:t>
                </a:r>
                <a:r>
                  <a:rPr lang="ko-KR" altLang="en-US" sz="1000" dirty="0"/>
                  <a:t>치킨</a:t>
                </a:r>
                <a:r>
                  <a:rPr lang="en-US" altLang="ko-KR" sz="1000" dirty="0"/>
                  <a:t>', 29), ('</a:t>
                </a:r>
                <a:r>
                  <a:rPr lang="ko-KR" altLang="en-US" sz="1000" dirty="0"/>
                  <a:t>맛</a:t>
                </a:r>
                <a:r>
                  <a:rPr lang="en-US" altLang="ko-KR" sz="1000" dirty="0"/>
                  <a:t>', 22), ('</a:t>
                </a:r>
                <a:r>
                  <a:rPr lang="ko-KR" altLang="en-US" sz="1000" dirty="0"/>
                  <a:t>사장</a:t>
                </a:r>
                <a:r>
                  <a:rPr lang="en-US" altLang="ko-KR" sz="1000" dirty="0"/>
                  <a:t>', 15), ('</a:t>
                </a:r>
                <a:r>
                  <a:rPr lang="ko-KR" altLang="en-US" sz="1000" dirty="0"/>
                  <a:t>진짜</a:t>
                </a:r>
                <a:r>
                  <a:rPr lang="en-US" altLang="ko-KR" sz="1000" dirty="0"/>
                  <a:t>', 13), ('</a:t>
                </a:r>
                <a:r>
                  <a:rPr lang="ko-KR" altLang="en-US" sz="1000" dirty="0"/>
                  <a:t>최고</a:t>
                </a:r>
                <a:r>
                  <a:rPr lang="en-US" altLang="ko-KR" sz="1000" dirty="0"/>
                  <a:t>', 10), ('</a:t>
                </a:r>
                <a:r>
                  <a:rPr lang="ko-KR" altLang="en-US" sz="1000" dirty="0" err="1"/>
                  <a:t>후라이드</a:t>
                </a:r>
                <a:r>
                  <a:rPr lang="en-US" altLang="ko-KR" sz="1000" dirty="0"/>
                  <a:t>', 9), ('</a:t>
                </a:r>
                <a:r>
                  <a:rPr lang="ko-KR" altLang="en-US" sz="1000" dirty="0"/>
                  <a:t>주문</a:t>
                </a:r>
                <a:r>
                  <a:rPr lang="en-US" altLang="ko-KR" sz="1000" dirty="0"/>
                  <a:t>', 8), ('</a:t>
                </a:r>
                <a:r>
                  <a:rPr lang="ko-KR" altLang="en-US" sz="1000" dirty="0"/>
                  <a:t>지점</a:t>
                </a:r>
                <a:r>
                  <a:rPr lang="en-US" altLang="ko-KR" sz="1000" dirty="0"/>
                  <a:t>', 8), ('</a:t>
                </a:r>
                <a:r>
                  <a:rPr lang="ko-KR" altLang="en-US" sz="1000" dirty="0"/>
                  <a:t>정말</a:t>
                </a:r>
                <a:r>
                  <a:rPr lang="en-US" altLang="ko-KR" sz="1000" dirty="0"/>
                  <a:t>', 7), ('</a:t>
                </a:r>
                <a:r>
                  <a:rPr lang="ko-KR" altLang="en-US" sz="1000" dirty="0"/>
                  <a:t>맛집</a:t>
                </a:r>
                <a:r>
                  <a:rPr lang="en-US" altLang="ko-KR" sz="1000" dirty="0"/>
                  <a:t>', 7), ('</a:t>
                </a:r>
                <a:r>
                  <a:rPr lang="ko-KR" altLang="en-US" sz="1000" dirty="0"/>
                  <a:t>점</a:t>
                </a:r>
                <a:r>
                  <a:rPr lang="en-US" altLang="ko-KR" sz="1000" dirty="0"/>
                  <a:t>', 7), ('</a:t>
                </a:r>
                <a:r>
                  <a:rPr lang="ko-KR" altLang="en-US" sz="1000" dirty="0"/>
                  <a:t>포장</a:t>
                </a:r>
                <a:r>
                  <a:rPr lang="en-US" altLang="ko-KR" sz="1000" dirty="0"/>
                  <a:t>', 6), ('</a:t>
                </a:r>
                <a:r>
                  <a:rPr lang="ko-KR" altLang="en-US" sz="1000" dirty="0"/>
                  <a:t>배달</a:t>
                </a:r>
                <a:r>
                  <a:rPr lang="en-US" altLang="ko-KR" sz="1000" dirty="0"/>
                  <a:t>', 6), ('</a:t>
                </a:r>
                <a:r>
                  <a:rPr lang="ko-KR" altLang="en-US" sz="1000" dirty="0"/>
                  <a:t>집</a:t>
                </a:r>
                <a:r>
                  <a:rPr lang="en-US" altLang="ko-KR" sz="1000" dirty="0"/>
                  <a:t>', 6), ('</a:t>
                </a:r>
                <a:r>
                  <a:rPr lang="ko-KR" altLang="en-US" sz="1000" dirty="0"/>
                  <a:t>서비스</a:t>
                </a:r>
                <a:r>
                  <a:rPr lang="en-US" altLang="ko-KR" sz="1000" dirty="0"/>
                  <a:t>', 6), ('</a:t>
                </a:r>
                <a:r>
                  <a:rPr lang="ko-KR" altLang="en-US" sz="1000" dirty="0" err="1"/>
                  <a:t>공릉역</a:t>
                </a:r>
                <a:r>
                  <a:rPr lang="en-US" altLang="ko-KR" sz="1000" dirty="0"/>
                  <a:t>', 6), ('</a:t>
                </a:r>
                <a:r>
                  <a:rPr lang="ko-KR" altLang="en-US" sz="1000" dirty="0"/>
                  <a:t>곳</a:t>
                </a:r>
                <a:r>
                  <a:rPr lang="en-US" altLang="ko-KR" sz="1000" dirty="0"/>
                  <a:t>', 5), ('</a:t>
                </a:r>
                <a:r>
                  <a:rPr lang="ko-KR" altLang="en-US" sz="1000" dirty="0" err="1"/>
                  <a:t>치즈볼</a:t>
                </a:r>
                <a:r>
                  <a:rPr lang="en-US" altLang="ko-KR" sz="1000" dirty="0"/>
                  <a:t>', 5), ('</a:t>
                </a:r>
                <a:r>
                  <a:rPr lang="ko-KR" altLang="en-US" sz="1000" dirty="0"/>
                  <a:t>더</a:t>
                </a:r>
                <a:r>
                  <a:rPr lang="en-US" altLang="ko-KR" sz="1000" dirty="0"/>
                  <a:t>', 5), ('</a:t>
                </a:r>
                <a:r>
                  <a:rPr lang="ko-KR" altLang="en-US" sz="1000" dirty="0"/>
                  <a:t>바삭</a:t>
                </a:r>
                <a:r>
                  <a:rPr lang="en-US" altLang="ko-KR" sz="1000" dirty="0"/>
                  <a:t>', 5)</a:t>
                </a:r>
                <a:endParaRPr lang="en-US" altLang="ko-KR" sz="1100" dirty="0" smtClean="0">
                  <a:solidFill>
                    <a:srgbClr val="5E5240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34416" y="1918750"/>
                <a:ext cx="5257800" cy="46568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833661" y="1933256"/>
              <a:ext cx="5257800" cy="4656862"/>
              <a:chOff x="5833661" y="1933256"/>
              <a:chExt cx="5257800" cy="4656862"/>
            </a:xfrm>
          </p:grpSpPr>
          <p:pic>
            <p:nvPicPr>
              <p:cNvPr id="2253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029049" y="2811389"/>
                <a:ext cx="2867025" cy="1895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그룹 7"/>
              <p:cNvGrpSpPr/>
              <p:nvPr/>
            </p:nvGrpSpPr>
            <p:grpSpPr>
              <a:xfrm>
                <a:off x="5833661" y="1933256"/>
                <a:ext cx="5257800" cy="4656862"/>
                <a:chOff x="5833661" y="1918750"/>
                <a:chExt cx="5257800" cy="4656862"/>
              </a:xfrm>
            </p:grpSpPr>
            <p:sp>
              <p:nvSpPr>
                <p:cNvPr id="10" name="모서리가 둥근 직사각형 9"/>
                <p:cNvSpPr/>
                <p:nvPr/>
              </p:nvSpPr>
              <p:spPr>
                <a:xfrm>
                  <a:off x="7640760" y="1918750"/>
                  <a:ext cx="1643605" cy="69448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/>
                    <a:t>부</a:t>
                  </a:r>
                  <a:r>
                    <a:rPr lang="ko-KR" altLang="en-US" smtClean="0"/>
                    <a:t>정 리뷰</a:t>
                  </a:r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6017833" y="4706864"/>
                  <a:ext cx="4889457" cy="15696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b="1" dirty="0">
                      <a:solidFill>
                        <a:srgbClr val="FF0000"/>
                      </a:solidFill>
                    </a:rPr>
                    <a:t>부</a:t>
                  </a:r>
                  <a:r>
                    <a:rPr lang="ko-KR" altLang="en-US" b="1" dirty="0" smtClean="0">
                      <a:solidFill>
                        <a:srgbClr val="FF0000"/>
                      </a:solidFill>
                    </a:rPr>
                    <a:t>정 리뷰 상위 키워드</a:t>
                  </a:r>
                  <a:endParaRPr lang="en-US" altLang="ko-KR" b="1" dirty="0">
                    <a:solidFill>
                      <a:srgbClr val="FF0000"/>
                    </a:solidFill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/>
                    <a:t>('</a:t>
                  </a:r>
                  <a:r>
                    <a:rPr lang="ko-KR" altLang="en-US" sz="1000" dirty="0"/>
                    <a:t>주문</a:t>
                  </a:r>
                  <a:r>
                    <a:rPr lang="en-US" altLang="ko-KR" sz="1000" dirty="0"/>
                    <a:t>', 34), ('</a:t>
                  </a:r>
                  <a:r>
                    <a:rPr lang="ko-KR" altLang="en-US" sz="1000" dirty="0"/>
                    <a:t>치킨</a:t>
                  </a:r>
                  <a:r>
                    <a:rPr lang="en-US" altLang="ko-KR" sz="1000" dirty="0"/>
                    <a:t>', 27), ('</a:t>
                  </a:r>
                  <a:r>
                    <a:rPr lang="ko-KR" altLang="en-US" sz="1000" dirty="0"/>
                    <a:t>배달</a:t>
                  </a:r>
                  <a:r>
                    <a:rPr lang="en-US" altLang="ko-KR" sz="1000" dirty="0"/>
                    <a:t>', 19), ('</a:t>
                  </a:r>
                  <a:r>
                    <a:rPr lang="ko-KR" altLang="en-US" sz="1000" dirty="0"/>
                    <a:t>맛</a:t>
                  </a:r>
                  <a:r>
                    <a:rPr lang="en-US" altLang="ko-KR" sz="1000" dirty="0"/>
                    <a:t>', 18), ('</a:t>
                  </a:r>
                  <a:r>
                    <a:rPr lang="ko-KR" altLang="en-US" sz="1000" dirty="0"/>
                    <a:t>전화</a:t>
                  </a:r>
                  <a:r>
                    <a:rPr lang="en-US" altLang="ko-KR" sz="1000" dirty="0"/>
                    <a:t>', 16), ('</a:t>
                  </a:r>
                  <a:r>
                    <a:rPr lang="ko-KR" altLang="en-US" sz="1000" dirty="0"/>
                    <a:t>안</a:t>
                  </a:r>
                  <a:r>
                    <a:rPr lang="en-US" altLang="ko-KR" sz="1000" dirty="0"/>
                    <a:t>', 15), ('</a:t>
                  </a:r>
                  <a:r>
                    <a:rPr lang="ko-KR" altLang="en-US" sz="1000" dirty="0"/>
                    <a:t>장사</a:t>
                  </a:r>
                  <a:r>
                    <a:rPr lang="en-US" altLang="ko-KR" sz="1000" dirty="0"/>
                    <a:t>', 14), ('</a:t>
                  </a:r>
                  <a:r>
                    <a:rPr lang="ko-KR" altLang="en-US" sz="1000" dirty="0"/>
                    <a:t>분</a:t>
                  </a:r>
                  <a:r>
                    <a:rPr lang="en-US" altLang="ko-KR" sz="1000" dirty="0"/>
                    <a:t>', 13), ('</a:t>
                  </a:r>
                  <a:r>
                    <a:rPr lang="ko-KR" altLang="en-US" sz="1000" dirty="0"/>
                    <a:t>사장</a:t>
                  </a:r>
                  <a:r>
                    <a:rPr lang="en-US" altLang="ko-KR" sz="1000" dirty="0"/>
                    <a:t>', 13), ('</a:t>
                  </a:r>
                  <a:r>
                    <a:rPr lang="ko-KR" altLang="en-US" sz="1000" dirty="0"/>
                    <a:t>닭</a:t>
                  </a:r>
                  <a:r>
                    <a:rPr lang="en-US" altLang="ko-KR" sz="1000" dirty="0"/>
                    <a:t>', 11), ('</a:t>
                  </a:r>
                  <a:r>
                    <a:rPr lang="ko-KR" altLang="en-US" sz="1000" dirty="0"/>
                    <a:t>점</a:t>
                  </a:r>
                  <a:r>
                    <a:rPr lang="en-US" altLang="ko-KR" sz="1000" dirty="0"/>
                    <a:t>', 10), ('</a:t>
                  </a:r>
                  <a:r>
                    <a:rPr lang="ko-KR" altLang="en-US" sz="1000" dirty="0"/>
                    <a:t>취소</a:t>
                  </a:r>
                  <a:r>
                    <a:rPr lang="en-US" altLang="ko-KR" sz="1000" dirty="0"/>
                    <a:t>', 10), ('</a:t>
                  </a:r>
                  <a:r>
                    <a:rPr lang="ko-KR" altLang="en-US" sz="1000" dirty="0"/>
                    <a:t>직원</a:t>
                  </a:r>
                  <a:r>
                    <a:rPr lang="en-US" altLang="ko-KR" sz="1000" dirty="0"/>
                    <a:t>', 9), ('</a:t>
                  </a:r>
                  <a:r>
                    <a:rPr lang="ko-KR" altLang="en-US" sz="1000" dirty="0"/>
                    <a:t>말</a:t>
                  </a:r>
                  <a:r>
                    <a:rPr lang="en-US" altLang="ko-KR" sz="1000" dirty="0"/>
                    <a:t>', 9), ('</a:t>
                  </a:r>
                  <a:r>
                    <a:rPr lang="ko-KR" altLang="en-US" sz="1000" dirty="0"/>
                    <a:t>집</a:t>
                  </a:r>
                  <a:r>
                    <a:rPr lang="en-US" altLang="ko-KR" sz="1000" dirty="0"/>
                    <a:t>', 9), ('</a:t>
                  </a:r>
                  <a:r>
                    <a:rPr lang="ko-KR" altLang="en-US" sz="1000" dirty="0"/>
                    <a:t>쿠폰</a:t>
                  </a:r>
                  <a:r>
                    <a:rPr lang="en-US" altLang="ko-KR" sz="1000" dirty="0"/>
                    <a:t>', 9), ('</a:t>
                  </a:r>
                  <a:r>
                    <a:rPr lang="ko-KR" altLang="en-US" sz="1000" dirty="0"/>
                    <a:t>진짜</a:t>
                  </a:r>
                  <a:r>
                    <a:rPr lang="en-US" altLang="ko-KR" sz="1000" dirty="0"/>
                    <a:t>', 9), ('</a:t>
                  </a:r>
                  <a:r>
                    <a:rPr lang="ko-KR" altLang="en-US" sz="1000" dirty="0"/>
                    <a:t>반</a:t>
                  </a:r>
                  <a:r>
                    <a:rPr lang="en-US" altLang="ko-KR" sz="1000" dirty="0"/>
                    <a:t>', 8), ('</a:t>
                  </a:r>
                  <a:r>
                    <a:rPr lang="ko-KR" altLang="en-US" sz="1000" dirty="0"/>
                    <a:t>최악</a:t>
                  </a:r>
                  <a:r>
                    <a:rPr lang="en-US" altLang="ko-KR" sz="1000" dirty="0"/>
                    <a:t>', 8), ('</a:t>
                  </a:r>
                  <a:r>
                    <a:rPr lang="ko-KR" altLang="en-US" sz="1000" dirty="0"/>
                    <a:t>매장</a:t>
                  </a:r>
                  <a:r>
                    <a:rPr lang="en-US" altLang="ko-KR" sz="1000" dirty="0"/>
                    <a:t>', 8)</a:t>
                  </a:r>
                  <a:endParaRPr lang="en-US" altLang="ko-KR" sz="1000" dirty="0" smtClean="0">
                    <a:solidFill>
                      <a:srgbClr val="5E5240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5833661" y="1918750"/>
                  <a:ext cx="5257800" cy="465686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8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smtClean="0">
                <a:solidFill>
                  <a:srgbClr val="5E5240"/>
                </a:solidFill>
              </a:rPr>
              <a:t>3.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결과</a:t>
            </a:r>
            <a:endParaRPr lang="ko-KR" altLang="en-US" sz="1800" b="1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5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1. </a:t>
            </a:r>
            <a:r>
              <a:rPr lang="ko-KR" altLang="en-US" sz="2400" b="1" dirty="0">
                <a:solidFill>
                  <a:srgbClr val="5E5240"/>
                </a:solidFill>
              </a:rPr>
              <a:t>프로젝트 소개  </a:t>
            </a:r>
            <a:r>
              <a:rPr lang="ko-KR" altLang="en-US" sz="1800" dirty="0" err="1">
                <a:solidFill>
                  <a:srgbClr val="5E5240"/>
                </a:solidFill>
              </a:rPr>
              <a:t>분석배경</a:t>
            </a:r>
            <a:r>
              <a:rPr lang="ko-KR" altLang="en-US" sz="1800" dirty="0">
                <a:solidFill>
                  <a:srgbClr val="5E5240"/>
                </a:solidFill>
              </a:rPr>
              <a:t> 및 목적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2" name="직사각형 11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399" y="1888265"/>
            <a:ext cx="4991100" cy="27717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537015" y="4657697"/>
            <a:ext cx="46602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소상공인상권분석시스템 / 제공 : 상가정보연구소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11362" y="4657697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매일경제</a:t>
            </a:r>
          </a:p>
        </p:txBody>
      </p:sp>
      <p:pic>
        <p:nvPicPr>
          <p:cNvPr id="2050" name="Picture 2" descr="아이스크림까지…음식배달 시장 3년새 6.4배 `폭풍성장` - 매일경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4"/>
          <a:stretch/>
        </p:blipFill>
        <p:spPr bwMode="auto">
          <a:xfrm>
            <a:off x="2184427" y="1823757"/>
            <a:ext cx="2280864" cy="28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0667" y="5261299"/>
            <a:ext cx="8090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자영업 </a:t>
            </a:r>
            <a:r>
              <a:rPr lang="ko-KR" altLang="en-US" b="1" smtClean="0">
                <a:solidFill>
                  <a:schemeClr val="bg1"/>
                </a:solidFill>
              </a:rPr>
              <a:t>통</a:t>
            </a:r>
            <a:r>
              <a:rPr lang="ko-KR" altLang="en-US" b="1">
                <a:solidFill>
                  <a:schemeClr val="bg1"/>
                </a:solidFill>
              </a:rPr>
              <a:t>계</a:t>
            </a:r>
            <a:r>
              <a:rPr lang="ko-KR" altLang="en-US" b="1" smtClean="0">
                <a:solidFill>
                  <a:schemeClr val="bg1"/>
                </a:solidFill>
              </a:rPr>
              <a:t>중 </a:t>
            </a:r>
            <a:r>
              <a:rPr lang="ko-KR" altLang="en-US" b="1" dirty="0">
                <a:solidFill>
                  <a:schemeClr val="bg1"/>
                </a:solidFill>
              </a:rPr>
              <a:t>음식 업종은 </a:t>
            </a:r>
            <a:r>
              <a:rPr lang="ko-KR" altLang="en-US" b="1" err="1">
                <a:solidFill>
                  <a:schemeClr val="bg1"/>
                </a:solidFill>
              </a:rPr>
              <a:t>창업률도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  <a:r>
              <a:rPr lang="ko-KR" altLang="en-US" b="1" smtClean="0">
                <a:solidFill>
                  <a:schemeClr val="bg1"/>
                </a:solidFill>
              </a:rPr>
              <a:t>높지만 폐업률도 </a:t>
            </a:r>
            <a:r>
              <a:rPr lang="ko-KR" altLang="en-US" b="1" dirty="0">
                <a:solidFill>
                  <a:schemeClr val="bg1"/>
                </a:solidFill>
              </a:rPr>
              <a:t>높음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음식 </a:t>
            </a:r>
            <a:r>
              <a:rPr lang="ko-KR" altLang="en-US" b="1" dirty="0">
                <a:solidFill>
                  <a:schemeClr val="bg1"/>
                </a:solidFill>
              </a:rPr>
              <a:t>배달 시장 규모는 계속 확대되어 가고 있으며 최근 그 속도가 더 </a:t>
            </a:r>
            <a:r>
              <a:rPr lang="ko-KR" altLang="en-US" b="1" dirty="0" err="1">
                <a:solidFill>
                  <a:schemeClr val="bg1"/>
                </a:solidFill>
              </a:rPr>
              <a:t>빨라짐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37015" y="4141233"/>
            <a:ext cx="4660250" cy="21553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6023" y="1120292"/>
            <a:ext cx="4137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음식 </a:t>
            </a:r>
            <a:r>
              <a:rPr lang="ko-KR" altLang="en-US" b="1" dirty="0">
                <a:solidFill>
                  <a:srgbClr val="821C1C"/>
                </a:solidFill>
              </a:rPr>
              <a:t>배달</a:t>
            </a:r>
            <a:r>
              <a:rPr lang="ko-KR" altLang="en-US" b="1" dirty="0">
                <a:solidFill>
                  <a:srgbClr val="5E5240"/>
                </a:solidFill>
              </a:rPr>
              <a:t> 시장 규모 빠른 속도로 증가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42098" y="1140930"/>
            <a:ext cx="26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업종별 창 </a:t>
            </a:r>
            <a:r>
              <a:rPr lang="en-US" altLang="ko-KR" b="1" dirty="0">
                <a:solidFill>
                  <a:srgbClr val="5E5240"/>
                </a:solidFill>
              </a:rPr>
              <a:t>· </a:t>
            </a:r>
            <a:r>
              <a:rPr lang="ko-KR" altLang="en-US" b="1" dirty="0" err="1">
                <a:solidFill>
                  <a:srgbClr val="821C1C"/>
                </a:solidFill>
              </a:rPr>
              <a:t>폐업</a:t>
            </a:r>
            <a:r>
              <a:rPr lang="ko-KR" altLang="en-US" b="1" dirty="0" err="1">
                <a:solidFill>
                  <a:srgbClr val="5E5240"/>
                </a:solidFill>
              </a:rPr>
              <a:t>률</a:t>
            </a:r>
            <a:r>
              <a:rPr lang="ko-KR" altLang="en-US" b="1" dirty="0">
                <a:solidFill>
                  <a:srgbClr val="5E5240"/>
                </a:solidFill>
              </a:rPr>
              <a:t> 현황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32131" y="5940578"/>
            <a:ext cx="6527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배달 외식업</a:t>
            </a:r>
            <a:r>
              <a:rPr lang="ko-KR" altLang="en-US" b="1">
                <a:solidFill>
                  <a:schemeClr val="bg1"/>
                </a:solidFill>
              </a:rPr>
              <a:t>체</a:t>
            </a:r>
            <a:r>
              <a:rPr lang="ko-KR" altLang="en-US" b="1" smtClean="0">
                <a:solidFill>
                  <a:schemeClr val="bg1"/>
                </a:solidFill>
              </a:rPr>
              <a:t> </a:t>
            </a:r>
            <a:r>
              <a:rPr lang="ko-KR" altLang="en-US" b="1" err="1">
                <a:solidFill>
                  <a:schemeClr val="bg1"/>
                </a:solidFill>
              </a:rPr>
              <a:t>폐업률을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  <a:r>
              <a:rPr lang="ko-KR" altLang="en-US" b="1" smtClean="0">
                <a:solidFill>
                  <a:schemeClr val="bg1"/>
                </a:solidFill>
              </a:rPr>
              <a:t>낮추기 위한 빅데이터 분석이 요구됨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93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smtClean="0">
                <a:solidFill>
                  <a:srgbClr val="5E5240"/>
                </a:solidFill>
              </a:rPr>
              <a:t>3.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결과</a:t>
            </a:r>
            <a:endParaRPr lang="ko-KR" altLang="en-US" sz="1800" b="1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진입추천 </a:t>
            </a:r>
            <a:r>
              <a:rPr lang="ko-KR" altLang="en-US">
                <a:solidFill>
                  <a:srgbClr val="5E5240"/>
                </a:solidFill>
              </a:rPr>
              <a:t>지역</a:t>
            </a:r>
            <a:r>
              <a:rPr lang="en-US" altLang="ko-KR">
                <a:solidFill>
                  <a:srgbClr val="5E5240"/>
                </a:solidFill>
              </a:rPr>
              <a:t>(</a:t>
            </a:r>
            <a:r>
              <a:rPr lang="ko-KR" altLang="en-US">
                <a:solidFill>
                  <a:srgbClr val="5E5240"/>
                </a:solidFill>
              </a:rPr>
              <a:t>중랑구 </a:t>
            </a:r>
            <a:r>
              <a:rPr lang="ko-KR" altLang="en-US" smtClean="0">
                <a:solidFill>
                  <a:srgbClr val="5E5240"/>
                </a:solidFill>
              </a:rPr>
              <a:t>신내동</a:t>
            </a:r>
            <a:r>
              <a:rPr lang="en-US" altLang="ko-KR" smtClean="0">
                <a:solidFill>
                  <a:srgbClr val="5E5240"/>
                </a:solidFill>
              </a:rPr>
              <a:t>)</a:t>
            </a:r>
            <a:r>
              <a:rPr lang="ko-KR" altLang="en-US">
                <a:solidFill>
                  <a:srgbClr val="5E5240"/>
                </a:solidFill>
              </a:rPr>
              <a:t>의 </a:t>
            </a:r>
            <a:r>
              <a:rPr lang="ko-KR" altLang="en-US" smtClean="0">
                <a:solidFill>
                  <a:srgbClr val="5E5240"/>
                </a:solidFill>
              </a:rPr>
              <a:t>치킨 외식업체 긍정</a:t>
            </a:r>
            <a:r>
              <a:rPr lang="en-US" altLang="ko-KR" smtClean="0">
                <a:solidFill>
                  <a:srgbClr val="5E5240"/>
                </a:solidFill>
              </a:rPr>
              <a:t>/</a:t>
            </a:r>
            <a:r>
              <a:rPr lang="ko-KR" altLang="en-US" smtClean="0">
                <a:solidFill>
                  <a:srgbClr val="5E5240"/>
                </a:solidFill>
              </a:rPr>
              <a:t>부정 </a:t>
            </a:r>
            <a:r>
              <a:rPr lang="ko-KR" altLang="en-US">
                <a:solidFill>
                  <a:srgbClr val="5E5240"/>
                </a:solidFill>
              </a:rPr>
              <a:t>리뷰 워드클라우드</a:t>
            </a:r>
            <a:endParaRPr lang="ko-KR" altLang="en-US" dirty="0">
              <a:solidFill>
                <a:srgbClr val="5E524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23900" y="1950881"/>
            <a:ext cx="10744404" cy="4656862"/>
            <a:chOff x="255494" y="1918750"/>
            <a:chExt cx="10744404" cy="4656862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4222" y="3026998"/>
              <a:ext cx="2847975" cy="1464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90974" y="2811389"/>
              <a:ext cx="2543175" cy="1895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1776406" y="1918750"/>
              <a:ext cx="1643605" cy="69448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긍정 리뷰</a:t>
              </a:r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640760" y="1918750"/>
              <a:ext cx="1643605" cy="694481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부</a:t>
              </a:r>
              <a:r>
                <a:rPr lang="ko-KR" altLang="en-US" smtClean="0"/>
                <a:t>정 리뷰</a:t>
              </a: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8588" y="4878453"/>
              <a:ext cx="4889457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b="1" smtClean="0">
                  <a:solidFill>
                    <a:srgbClr val="0070C0"/>
                  </a:solidFill>
                </a:rPr>
                <a:t>긍정 리뷰 상위 키워드</a:t>
              </a:r>
              <a:endParaRPr lang="en-US" altLang="ko-KR" b="1">
                <a:solidFill>
                  <a:srgbClr val="0070C0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000"/>
                <a:t>('</a:t>
              </a:r>
              <a:r>
                <a:rPr lang="ko-KR" altLang="en-US" sz="1000"/>
                <a:t>치킨</a:t>
              </a:r>
              <a:r>
                <a:rPr lang="en-US" altLang="ko-KR" sz="1000"/>
                <a:t>', 26), ('</a:t>
              </a:r>
              <a:r>
                <a:rPr lang="ko-KR" altLang="en-US" sz="1000"/>
                <a:t>사장</a:t>
              </a:r>
              <a:r>
                <a:rPr lang="en-US" altLang="ko-KR" sz="1000"/>
                <a:t>', 15), ('</a:t>
              </a:r>
              <a:r>
                <a:rPr lang="ko-KR" altLang="en-US" sz="1000"/>
                <a:t>맛</a:t>
              </a:r>
              <a:r>
                <a:rPr lang="en-US" altLang="ko-KR" sz="1000"/>
                <a:t>', 12), ('</a:t>
              </a:r>
              <a:r>
                <a:rPr lang="ko-KR" altLang="en-US" sz="1000"/>
                <a:t>매장</a:t>
              </a:r>
              <a:r>
                <a:rPr lang="en-US" altLang="ko-KR" sz="1000"/>
                <a:t>', 8), ('</a:t>
              </a:r>
              <a:r>
                <a:rPr lang="ko-KR" altLang="en-US" sz="1000"/>
                <a:t>닭</a:t>
              </a:r>
              <a:r>
                <a:rPr lang="en-US" altLang="ko-KR" sz="1000"/>
                <a:t>', 8), ('</a:t>
              </a:r>
              <a:r>
                <a:rPr lang="ko-KR" altLang="en-US" sz="1000"/>
                <a:t>주문</a:t>
              </a:r>
              <a:r>
                <a:rPr lang="en-US" altLang="ko-KR" sz="1000"/>
                <a:t>', 7), ('</a:t>
              </a:r>
              <a:r>
                <a:rPr lang="ko-KR" altLang="en-US" sz="1000"/>
                <a:t>최고</a:t>
              </a:r>
              <a:r>
                <a:rPr lang="en-US" altLang="ko-KR" sz="1000"/>
                <a:t>', 7), ('</a:t>
              </a:r>
              <a:r>
                <a:rPr lang="ko-KR" altLang="en-US" sz="1000"/>
                <a:t>후라이드</a:t>
              </a:r>
              <a:r>
                <a:rPr lang="en-US" altLang="ko-KR" sz="1000"/>
                <a:t>', 7), ('</a:t>
              </a:r>
              <a:r>
                <a:rPr lang="ko-KR" altLang="en-US" sz="1000"/>
                <a:t>서비스</a:t>
              </a:r>
              <a:r>
                <a:rPr lang="en-US" altLang="ko-KR" sz="1000"/>
                <a:t>', 6), ('</a:t>
              </a:r>
              <a:r>
                <a:rPr lang="ko-KR" altLang="en-US" sz="1000"/>
                <a:t>정말</a:t>
              </a:r>
              <a:r>
                <a:rPr lang="en-US" altLang="ko-KR" sz="1000"/>
                <a:t>', 6), ('</a:t>
              </a:r>
              <a:r>
                <a:rPr lang="ko-KR" altLang="en-US" sz="1000"/>
                <a:t>단골</a:t>
              </a:r>
              <a:r>
                <a:rPr lang="en-US" altLang="ko-KR" sz="1000"/>
                <a:t>', 6), ('</a:t>
              </a:r>
              <a:r>
                <a:rPr lang="ko-KR" altLang="en-US" sz="1000"/>
                <a:t>배달</a:t>
              </a:r>
              <a:r>
                <a:rPr lang="en-US" altLang="ko-KR" sz="1000"/>
                <a:t>', 6), ('</a:t>
              </a:r>
              <a:r>
                <a:rPr lang="ko-KR" altLang="en-US" sz="1000"/>
                <a:t>포장</a:t>
              </a:r>
              <a:r>
                <a:rPr lang="en-US" altLang="ko-KR" sz="1000"/>
                <a:t>', 6), ('</a:t>
              </a:r>
              <a:r>
                <a:rPr lang="ko-KR" altLang="en-US" sz="1000"/>
                <a:t>자주</a:t>
              </a:r>
              <a:r>
                <a:rPr lang="en-US" altLang="ko-KR" sz="1000"/>
                <a:t>', 5), ('</a:t>
              </a:r>
              <a:r>
                <a:rPr lang="ko-KR" altLang="en-US" sz="1000"/>
                <a:t>중</a:t>
              </a:r>
              <a:r>
                <a:rPr lang="en-US" altLang="ko-KR" sz="1000"/>
                <a:t>', 5), ('</a:t>
              </a:r>
              <a:r>
                <a:rPr lang="ko-KR" altLang="en-US" sz="1000"/>
                <a:t>치즈볼</a:t>
              </a:r>
              <a:r>
                <a:rPr lang="en-US" altLang="ko-KR" sz="1000"/>
                <a:t>', 5), ('</a:t>
              </a:r>
              <a:r>
                <a:rPr lang="ko-KR" altLang="en-US" sz="1000"/>
                <a:t>진짜</a:t>
              </a:r>
              <a:r>
                <a:rPr lang="en-US" altLang="ko-KR" sz="1000"/>
                <a:t>', 5), ('</a:t>
              </a:r>
              <a:r>
                <a:rPr lang="ko-KR" altLang="en-US" sz="1000"/>
                <a:t>가격</a:t>
              </a:r>
              <a:r>
                <a:rPr lang="en-US" altLang="ko-KR" sz="1000"/>
                <a:t>', 5), ('</a:t>
              </a:r>
              <a:r>
                <a:rPr lang="ko-KR" altLang="en-US" sz="1000"/>
                <a:t>곳</a:t>
              </a:r>
              <a:r>
                <a:rPr lang="en-US" altLang="ko-KR" sz="1000"/>
                <a:t>', 5), ('</a:t>
              </a:r>
              <a:r>
                <a:rPr lang="ko-KR" altLang="en-US" sz="1000"/>
                <a:t>집</a:t>
              </a:r>
              <a:r>
                <a:rPr lang="en-US" altLang="ko-KR" sz="1000"/>
                <a:t>', 5)</a:t>
              </a:r>
              <a:endParaRPr lang="en-US" altLang="ko-KR" sz="1100" smtClean="0">
                <a:solidFill>
                  <a:srgbClr val="5E524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17833" y="4878453"/>
              <a:ext cx="4889457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b="1">
                  <a:solidFill>
                    <a:srgbClr val="FF0000"/>
                  </a:solidFill>
                </a:rPr>
                <a:t>부</a:t>
              </a:r>
              <a:r>
                <a:rPr lang="ko-KR" altLang="en-US" b="1" smtClean="0">
                  <a:solidFill>
                    <a:srgbClr val="FF0000"/>
                  </a:solidFill>
                </a:rPr>
                <a:t>정 리뷰 상위 키워드</a:t>
              </a:r>
              <a:endParaRPr lang="en-US" altLang="ko-KR" b="1">
                <a:solidFill>
                  <a:srgbClr val="FF0000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000"/>
                <a:t>('</a:t>
              </a:r>
              <a:r>
                <a:rPr lang="ko-KR" altLang="en-US" sz="1000"/>
                <a:t>주문</a:t>
              </a:r>
              <a:r>
                <a:rPr lang="en-US" altLang="ko-KR" sz="1000"/>
                <a:t>', 29), ('</a:t>
              </a:r>
              <a:r>
                <a:rPr lang="ko-KR" altLang="en-US" sz="1000"/>
                <a:t>맛</a:t>
              </a:r>
              <a:r>
                <a:rPr lang="en-US" altLang="ko-KR" sz="1000"/>
                <a:t>', 17), ('</a:t>
              </a:r>
              <a:r>
                <a:rPr lang="ko-KR" altLang="en-US" sz="1000"/>
                <a:t>배달</a:t>
              </a:r>
              <a:r>
                <a:rPr lang="en-US" altLang="ko-KR" sz="1000"/>
                <a:t>', 16), ('</a:t>
              </a:r>
              <a:r>
                <a:rPr lang="ko-KR" altLang="en-US" sz="1000"/>
                <a:t>치킨</a:t>
              </a:r>
              <a:r>
                <a:rPr lang="en-US" altLang="ko-KR" sz="1000"/>
                <a:t>', 14), ('</a:t>
              </a:r>
              <a:r>
                <a:rPr lang="ko-KR" altLang="en-US" sz="1000"/>
                <a:t>전화</a:t>
              </a:r>
              <a:r>
                <a:rPr lang="en-US" altLang="ko-KR" sz="1000"/>
                <a:t>', 11), ('</a:t>
              </a:r>
              <a:r>
                <a:rPr lang="ko-KR" altLang="en-US" sz="1000"/>
                <a:t>장사</a:t>
              </a:r>
              <a:r>
                <a:rPr lang="en-US" altLang="ko-KR" sz="1000"/>
                <a:t>', 10), ('</a:t>
              </a:r>
              <a:r>
                <a:rPr lang="ko-KR" altLang="en-US" sz="1000"/>
                <a:t>닭</a:t>
              </a:r>
              <a:r>
                <a:rPr lang="en-US" altLang="ko-KR" sz="1000"/>
                <a:t>', 10), ('</a:t>
              </a:r>
              <a:r>
                <a:rPr lang="ko-KR" altLang="en-US" sz="1000"/>
                <a:t>말</a:t>
              </a:r>
              <a:r>
                <a:rPr lang="en-US" altLang="ko-KR" sz="1000"/>
                <a:t>', 8), ('</a:t>
              </a:r>
              <a:r>
                <a:rPr lang="ko-KR" altLang="en-US" sz="1000"/>
                <a:t>양념</a:t>
              </a:r>
              <a:r>
                <a:rPr lang="en-US" altLang="ko-KR" sz="1000"/>
                <a:t>', 8), ('</a:t>
              </a:r>
              <a:r>
                <a:rPr lang="ko-KR" altLang="en-US" sz="1000"/>
                <a:t>점</a:t>
              </a:r>
              <a:r>
                <a:rPr lang="en-US" altLang="ko-KR" sz="1000"/>
                <a:t>', 8), ('</a:t>
              </a:r>
              <a:r>
                <a:rPr lang="ko-KR" altLang="en-US" sz="1000"/>
                <a:t>그냥</a:t>
              </a:r>
              <a:r>
                <a:rPr lang="en-US" altLang="ko-KR" sz="1000"/>
                <a:t>', 7), ('</a:t>
              </a:r>
              <a:r>
                <a:rPr lang="ko-KR" altLang="en-US" sz="1000"/>
                <a:t>분</a:t>
              </a:r>
              <a:r>
                <a:rPr lang="en-US" altLang="ko-KR" sz="1000"/>
                <a:t>', 7), ('</a:t>
              </a:r>
              <a:r>
                <a:rPr lang="ko-KR" altLang="en-US" sz="1000"/>
                <a:t>하나</a:t>
              </a:r>
              <a:r>
                <a:rPr lang="en-US" altLang="ko-KR" sz="1000"/>
                <a:t>', 7), ('</a:t>
              </a:r>
              <a:r>
                <a:rPr lang="ko-KR" altLang="en-US" sz="1000"/>
                <a:t>사장</a:t>
              </a:r>
              <a:r>
                <a:rPr lang="en-US" altLang="ko-KR" sz="1000"/>
                <a:t>', 7), ('</a:t>
              </a:r>
              <a:r>
                <a:rPr lang="ko-KR" altLang="en-US" sz="1000"/>
                <a:t>포장</a:t>
              </a:r>
              <a:r>
                <a:rPr lang="en-US" altLang="ko-KR" sz="1000"/>
                <a:t>', 7), ('</a:t>
              </a:r>
              <a:r>
                <a:rPr lang="ko-KR" altLang="en-US" sz="1000"/>
                <a:t>매장</a:t>
              </a:r>
              <a:r>
                <a:rPr lang="en-US" altLang="ko-KR" sz="1000"/>
                <a:t>', 7), ('</a:t>
              </a:r>
              <a:r>
                <a:rPr lang="ko-KR" altLang="en-US" sz="1000"/>
                <a:t>쿠폰</a:t>
              </a:r>
              <a:r>
                <a:rPr lang="en-US" altLang="ko-KR" sz="1000"/>
                <a:t>', 6), ('</a:t>
              </a:r>
              <a:r>
                <a:rPr lang="ko-KR" altLang="en-US" sz="1000"/>
                <a:t>기분</a:t>
              </a:r>
              <a:r>
                <a:rPr lang="en-US" altLang="ko-KR" sz="1000"/>
                <a:t>', 6), ('</a:t>
              </a:r>
              <a:r>
                <a:rPr lang="ko-KR" altLang="en-US" sz="1000"/>
                <a:t>내</a:t>
              </a:r>
              <a:r>
                <a:rPr lang="en-US" altLang="ko-KR" sz="1000"/>
                <a:t>', 5), ('</a:t>
              </a:r>
              <a:r>
                <a:rPr lang="ko-KR" altLang="en-US" sz="1000"/>
                <a:t>진짜</a:t>
              </a:r>
              <a:r>
                <a:rPr lang="en-US" altLang="ko-KR" sz="1000"/>
                <a:t>', 5)</a:t>
              </a:r>
              <a:endParaRPr lang="en-US" altLang="ko-KR" sz="1000" smtClean="0">
                <a:solidFill>
                  <a:srgbClr val="5E524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5494" y="1918750"/>
              <a:ext cx="5052551" cy="46568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42098" y="1918750"/>
              <a:ext cx="5257800" cy="46568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473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smtClean="0">
                <a:solidFill>
                  <a:srgbClr val="5E5240"/>
                </a:solidFill>
              </a:rPr>
              <a:t>3. </a:t>
            </a:r>
            <a:r>
              <a:rPr lang="ko-KR" altLang="en-US" sz="2400" b="1" smtClean="0">
                <a:solidFill>
                  <a:srgbClr val="5E5240"/>
                </a:solidFill>
              </a:rPr>
              <a:t>분석 결론</a:t>
            </a:r>
            <a:endParaRPr lang="ko-KR" altLang="en-US" sz="1800" b="1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22513" y="100225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창업 입지선정의 중요 요인으로 </a:t>
            </a:r>
            <a:r>
              <a:rPr lang="ko-KR" altLang="en-US" b="1" smtClean="0">
                <a:solidFill>
                  <a:srgbClr val="C00000"/>
                </a:solidFill>
              </a:rPr>
              <a:t>임대료</a:t>
            </a:r>
            <a:r>
              <a:rPr lang="en-US" altLang="ko-KR" b="1" smtClean="0">
                <a:solidFill>
                  <a:srgbClr val="C00000"/>
                </a:solidFill>
              </a:rPr>
              <a:t>, </a:t>
            </a:r>
            <a:r>
              <a:rPr lang="ko-KR" altLang="en-US" b="1" smtClean="0">
                <a:solidFill>
                  <a:srgbClr val="C00000"/>
                </a:solidFill>
              </a:rPr>
              <a:t>지역 생활 인구수</a:t>
            </a:r>
            <a:r>
              <a:rPr lang="en-US" altLang="ko-KR" b="1" smtClean="0">
                <a:solidFill>
                  <a:srgbClr val="C00000"/>
                </a:solidFill>
              </a:rPr>
              <a:t>, </a:t>
            </a:r>
            <a:r>
              <a:rPr lang="ko-KR" altLang="en-US" b="1" smtClean="0">
                <a:solidFill>
                  <a:srgbClr val="C00000"/>
                </a:solidFill>
              </a:rPr>
              <a:t>경쟁업체</a:t>
            </a:r>
            <a:r>
              <a:rPr lang="ko-KR" altLang="en-US" b="1" smtClean="0">
                <a:solidFill>
                  <a:srgbClr val="5E5240"/>
                </a:solidFill>
              </a:rPr>
              <a:t> </a:t>
            </a:r>
            <a:r>
              <a:rPr lang="ko-KR" altLang="en-US" smtClean="0">
                <a:solidFill>
                  <a:srgbClr val="5E5240"/>
                </a:solidFill>
              </a:rPr>
              <a:t>등을 꼽을 수 있음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2513" y="1854449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C00000"/>
                </a:solidFill>
              </a:rPr>
              <a:t>리뷰 개수와 평가 점수</a:t>
            </a:r>
            <a:r>
              <a:rPr lang="ko-KR" altLang="en-US" smtClean="0">
                <a:solidFill>
                  <a:srgbClr val="5E5240"/>
                </a:solidFill>
              </a:rPr>
              <a:t>의 상관관계 분석 결과 </a:t>
            </a:r>
            <a:r>
              <a:rPr lang="ko-KR" altLang="en-US" b="1" smtClean="0">
                <a:solidFill>
                  <a:srgbClr val="C00000"/>
                </a:solidFill>
              </a:rPr>
              <a:t>상관관계가 낮은</a:t>
            </a:r>
            <a:r>
              <a:rPr lang="ko-KR" altLang="en-US" smtClean="0">
                <a:solidFill>
                  <a:srgbClr val="5E5240"/>
                </a:solidFill>
              </a:rPr>
              <a:t>것으로 판단됨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2513" y="268487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E5240"/>
                </a:solidFill>
              </a:rPr>
              <a:t>경쟁 업체 분석 시 </a:t>
            </a:r>
            <a:r>
              <a:rPr lang="ko-KR" altLang="en-US" b="1">
                <a:solidFill>
                  <a:srgbClr val="C00000"/>
                </a:solidFill>
              </a:rPr>
              <a:t>리뷰 개수보다 평가점수</a:t>
            </a:r>
            <a:r>
              <a:rPr lang="en-US" altLang="ko-KR" b="1">
                <a:solidFill>
                  <a:srgbClr val="C00000"/>
                </a:solidFill>
              </a:rPr>
              <a:t>, </a:t>
            </a:r>
            <a:r>
              <a:rPr lang="ko-KR" altLang="en-US" b="1" smtClean="0">
                <a:solidFill>
                  <a:srgbClr val="C00000"/>
                </a:solidFill>
              </a:rPr>
              <a:t>평가인원</a:t>
            </a:r>
            <a:r>
              <a:rPr lang="ko-KR" altLang="en-US" smtClean="0">
                <a:solidFill>
                  <a:srgbClr val="5E5240"/>
                </a:solidFill>
              </a:rPr>
              <a:t> </a:t>
            </a:r>
            <a:r>
              <a:rPr lang="ko-KR" altLang="en-US">
                <a:solidFill>
                  <a:srgbClr val="5E5240"/>
                </a:solidFill>
              </a:rPr>
              <a:t>요인을 더 중점적으로 </a:t>
            </a:r>
            <a:r>
              <a:rPr lang="ko-KR" altLang="en-US" smtClean="0">
                <a:solidFill>
                  <a:srgbClr val="5E5240"/>
                </a:solidFill>
              </a:rPr>
              <a:t>고려해야함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2513" y="3505967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E5240"/>
                </a:solidFill>
              </a:rPr>
              <a:t>평가 점수</a:t>
            </a:r>
            <a:r>
              <a:rPr lang="en-US" altLang="ko-KR">
                <a:solidFill>
                  <a:srgbClr val="5E5240"/>
                </a:solidFill>
              </a:rPr>
              <a:t>, </a:t>
            </a:r>
            <a:r>
              <a:rPr lang="ko-KR" altLang="en-US">
                <a:solidFill>
                  <a:srgbClr val="5E5240"/>
                </a:solidFill>
              </a:rPr>
              <a:t>평가 인원 기준으로 선정된 </a:t>
            </a:r>
            <a:r>
              <a:rPr lang="ko-KR" altLang="en-US" b="1">
                <a:solidFill>
                  <a:srgbClr val="C00000"/>
                </a:solidFill>
              </a:rPr>
              <a:t>철인</a:t>
            </a:r>
            <a:r>
              <a:rPr lang="en-US" altLang="ko-KR" b="1">
                <a:solidFill>
                  <a:srgbClr val="C00000"/>
                </a:solidFill>
              </a:rPr>
              <a:t>7</a:t>
            </a:r>
            <a:r>
              <a:rPr lang="ko-KR" altLang="en-US" b="1">
                <a:solidFill>
                  <a:srgbClr val="C00000"/>
                </a:solidFill>
              </a:rPr>
              <a:t>호치킨 </a:t>
            </a:r>
            <a:r>
              <a:rPr lang="ko-KR" altLang="en-US" b="1" smtClean="0">
                <a:solidFill>
                  <a:srgbClr val="C00000"/>
                </a:solidFill>
              </a:rPr>
              <a:t>홍대점의 추가 벤치 </a:t>
            </a:r>
            <a:r>
              <a:rPr lang="ko-KR" altLang="en-US" b="1">
                <a:solidFill>
                  <a:srgbClr val="C00000"/>
                </a:solidFill>
              </a:rPr>
              <a:t>마킹 분석</a:t>
            </a:r>
            <a:r>
              <a:rPr lang="ko-KR" altLang="en-US">
                <a:solidFill>
                  <a:srgbClr val="5E5240"/>
                </a:solidFill>
              </a:rPr>
              <a:t>이 </a:t>
            </a:r>
            <a:r>
              <a:rPr lang="ko-KR" altLang="en-US" smtClean="0">
                <a:solidFill>
                  <a:srgbClr val="5E5240"/>
                </a:solidFill>
              </a:rPr>
              <a:t>필요함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2513" y="436438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생활인구 수</a:t>
            </a:r>
            <a:r>
              <a:rPr lang="en-US" altLang="ko-KR" smtClean="0">
                <a:solidFill>
                  <a:srgbClr val="5E5240"/>
                </a:solidFill>
              </a:rPr>
              <a:t>, </a:t>
            </a:r>
            <a:r>
              <a:rPr lang="ko-KR" altLang="en-US" smtClean="0">
                <a:solidFill>
                  <a:srgbClr val="5E5240"/>
                </a:solidFill>
              </a:rPr>
              <a:t>폐업률</a:t>
            </a:r>
            <a:r>
              <a:rPr lang="en-US" altLang="ko-KR" smtClean="0">
                <a:solidFill>
                  <a:srgbClr val="5E5240"/>
                </a:solidFill>
              </a:rPr>
              <a:t>, </a:t>
            </a:r>
            <a:r>
              <a:rPr lang="ko-KR" altLang="en-US" smtClean="0">
                <a:solidFill>
                  <a:srgbClr val="5E5240"/>
                </a:solidFill>
              </a:rPr>
              <a:t>지역업체 평가점수</a:t>
            </a:r>
            <a:r>
              <a:rPr lang="en-US" altLang="ko-KR" smtClean="0">
                <a:solidFill>
                  <a:srgbClr val="5E5240"/>
                </a:solidFill>
              </a:rPr>
              <a:t>, </a:t>
            </a:r>
            <a:r>
              <a:rPr lang="ko-KR" altLang="en-US" smtClean="0">
                <a:solidFill>
                  <a:srgbClr val="5E5240"/>
                </a:solidFill>
              </a:rPr>
              <a:t>임대료를 종합 분석한 결과 최적의 창업 입지는 </a:t>
            </a:r>
            <a:r>
              <a:rPr lang="ko-KR" altLang="en-US" b="1" smtClean="0">
                <a:solidFill>
                  <a:srgbClr val="C00000"/>
                </a:solidFill>
              </a:rPr>
              <a:t>중랑구 신내동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2513" y="5185477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진입 추천지역 경쟁 업체 부정리뷰 분석 결과 </a:t>
            </a:r>
            <a:r>
              <a:rPr lang="ko-KR" altLang="en-US" b="1" smtClean="0">
                <a:solidFill>
                  <a:srgbClr val="C00000"/>
                </a:solidFill>
              </a:rPr>
              <a:t>주문서비스에 불만족</a:t>
            </a:r>
            <a:r>
              <a:rPr lang="ko-KR" altLang="en-US" smtClean="0">
                <a:solidFill>
                  <a:srgbClr val="5E5240"/>
                </a:solidFill>
              </a:rPr>
              <a:t>스러운 경험이 있는 고객이 많을 수 있음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2513" y="6015902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E5240"/>
                </a:solidFill>
              </a:rPr>
              <a:t>진입 추천지역 경쟁 업체 </a:t>
            </a:r>
            <a:r>
              <a:rPr lang="ko-KR" altLang="en-US" smtClean="0">
                <a:solidFill>
                  <a:srgbClr val="5E5240"/>
                </a:solidFill>
              </a:rPr>
              <a:t>긍정리뷰 </a:t>
            </a:r>
            <a:r>
              <a:rPr lang="ko-KR" altLang="en-US">
                <a:solidFill>
                  <a:srgbClr val="5E5240"/>
                </a:solidFill>
              </a:rPr>
              <a:t>분석 결과 </a:t>
            </a:r>
            <a:r>
              <a:rPr lang="ko-KR" altLang="en-US" b="1" smtClean="0">
                <a:solidFill>
                  <a:srgbClr val="C00000"/>
                </a:solidFill>
              </a:rPr>
              <a:t>메뉴 </a:t>
            </a:r>
            <a:r>
              <a:rPr lang="en-US" altLang="ko-KR" b="1" smtClean="0">
                <a:solidFill>
                  <a:srgbClr val="C00000"/>
                </a:solidFill>
              </a:rPr>
              <a:t>“</a:t>
            </a:r>
            <a:r>
              <a:rPr lang="ko-KR" altLang="en-US" b="1" smtClean="0">
                <a:solidFill>
                  <a:srgbClr val="C00000"/>
                </a:solidFill>
              </a:rPr>
              <a:t>치즈볼</a:t>
            </a:r>
            <a:r>
              <a:rPr lang="en-US" altLang="ko-KR" b="1" smtClean="0">
                <a:solidFill>
                  <a:srgbClr val="C00000"/>
                </a:solidFill>
              </a:rPr>
              <a:t>”</a:t>
            </a:r>
            <a:r>
              <a:rPr lang="ko-KR" altLang="en-US" b="1" smtClean="0">
                <a:solidFill>
                  <a:srgbClr val="C00000"/>
                </a:solidFill>
              </a:rPr>
              <a:t>의 만족</a:t>
            </a:r>
            <a:r>
              <a:rPr lang="ko-KR" altLang="en-US" smtClean="0">
                <a:solidFill>
                  <a:srgbClr val="5E5240"/>
                </a:solidFill>
              </a:rPr>
              <a:t>스러운 경험이 있는 고객이 많을 </a:t>
            </a:r>
            <a:r>
              <a:rPr lang="ko-KR" altLang="en-US">
                <a:solidFill>
                  <a:srgbClr val="5E5240"/>
                </a:solidFill>
              </a:rPr>
              <a:t>수 있음</a:t>
            </a:r>
            <a:r>
              <a:rPr lang="en-US" altLang="ko-KR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793783" y="310898"/>
            <a:ext cx="4477464" cy="261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rgbClr val="5E5240"/>
                </a:solidFill>
              </a:rPr>
              <a:t>감사합니다</a:t>
            </a:r>
            <a:r>
              <a:rPr lang="en-US" altLang="ko-KR" sz="4000" b="1" dirty="0">
                <a:solidFill>
                  <a:srgbClr val="5E5240"/>
                </a:solidFill>
              </a:rPr>
              <a:t>.</a:t>
            </a:r>
            <a:endParaRPr lang="ko-KR" altLang="en-US" sz="4000" b="1" dirty="0">
              <a:solidFill>
                <a:srgbClr val="5E524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793783" y="2305415"/>
            <a:ext cx="8206766" cy="49315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/>
          <p:cNvSpPr txBox="1">
            <a:spLocks/>
          </p:cNvSpPr>
          <p:nvPr/>
        </p:nvSpPr>
        <p:spPr>
          <a:xfrm>
            <a:off x="793783" y="5617332"/>
            <a:ext cx="10515600" cy="1023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5E5240"/>
                </a:solidFill>
              </a:rPr>
              <a:t>김</a:t>
            </a:r>
            <a:r>
              <a:rPr lang="en-US" altLang="ko-KR" sz="2000" dirty="0">
                <a:solidFill>
                  <a:srgbClr val="5E5240"/>
                </a:solidFill>
              </a:rPr>
              <a:t>OO</a:t>
            </a:r>
            <a:r>
              <a:rPr lang="ko-KR" altLang="en-US" sz="2000" dirty="0">
                <a:solidFill>
                  <a:srgbClr val="5E5240"/>
                </a:solidFill>
              </a:rPr>
              <a:t>  </a:t>
            </a:r>
            <a:r>
              <a:rPr lang="en-US" altLang="ko-KR" sz="2000" dirty="0">
                <a:solidFill>
                  <a:srgbClr val="5E5240"/>
                </a:solidFill>
              </a:rPr>
              <a:t>2021.11.17.</a:t>
            </a:r>
            <a:endParaRPr lang="ko-KR" altLang="en-US" sz="2000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0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1. </a:t>
            </a:r>
            <a:r>
              <a:rPr lang="ko-KR" altLang="en-US" sz="2400" b="1" dirty="0">
                <a:solidFill>
                  <a:srgbClr val="5E5240"/>
                </a:solidFill>
              </a:rPr>
              <a:t>프로젝트 소개  </a:t>
            </a:r>
            <a:r>
              <a:rPr lang="ko-KR" altLang="en-US" sz="1800" dirty="0">
                <a:solidFill>
                  <a:srgbClr val="5E5240"/>
                </a:solidFill>
              </a:rPr>
              <a:t>데이터 소개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6654786" y="7802156"/>
            <a:ext cx="5476388" cy="466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>
                <a:solidFill>
                  <a:srgbClr val="5E5240"/>
                </a:solidFill>
              </a:rPr>
              <a:t>폐업률에</a:t>
            </a:r>
            <a:r>
              <a:rPr lang="ko-KR" altLang="en-US" sz="2000" b="1" dirty="0">
                <a:solidFill>
                  <a:srgbClr val="5E5240"/>
                </a:solidFill>
              </a:rPr>
              <a:t> 미치는 요소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674072" y="4657697"/>
            <a:ext cx="4386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국내 자영업의 </a:t>
            </a:r>
            <a:r>
              <a:rPr lang="ko-KR" altLang="en-US" sz="1400" dirty="0" err="1">
                <a:solidFill>
                  <a:srgbClr val="5E5240"/>
                </a:solidFill>
              </a:rPr>
              <a:t>폐업률</a:t>
            </a:r>
            <a:r>
              <a:rPr lang="ko-KR" altLang="en-US" sz="1400" dirty="0">
                <a:solidFill>
                  <a:srgbClr val="5E5240"/>
                </a:solidFill>
              </a:rPr>
              <a:t> 결정요인 분석 </a:t>
            </a:r>
            <a:r>
              <a:rPr lang="en-US" altLang="ko-KR" sz="1400" dirty="0">
                <a:solidFill>
                  <a:srgbClr val="5E5240"/>
                </a:solidFill>
              </a:rPr>
              <a:t>/ </a:t>
            </a:r>
            <a:r>
              <a:rPr lang="ko-KR" altLang="en-US" sz="1400" dirty="0" err="1">
                <a:solidFill>
                  <a:srgbClr val="5E5240"/>
                </a:solidFill>
              </a:rPr>
              <a:t>남윤미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1791" y="4657697"/>
            <a:ext cx="4386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국내 자영업의 </a:t>
            </a:r>
            <a:r>
              <a:rPr lang="ko-KR" altLang="en-US" sz="1400" dirty="0" err="1">
                <a:solidFill>
                  <a:srgbClr val="5E5240"/>
                </a:solidFill>
              </a:rPr>
              <a:t>폐업률</a:t>
            </a:r>
            <a:r>
              <a:rPr lang="ko-KR" altLang="en-US" sz="1400" dirty="0">
                <a:solidFill>
                  <a:srgbClr val="5E5240"/>
                </a:solidFill>
              </a:rPr>
              <a:t> 결정요인 분석 </a:t>
            </a:r>
            <a:r>
              <a:rPr lang="en-US" altLang="ko-KR" sz="1400" dirty="0">
                <a:solidFill>
                  <a:srgbClr val="5E5240"/>
                </a:solidFill>
              </a:rPr>
              <a:t>/ </a:t>
            </a:r>
            <a:r>
              <a:rPr lang="ko-KR" altLang="en-US" sz="1400" dirty="0" err="1">
                <a:solidFill>
                  <a:srgbClr val="5E5240"/>
                </a:solidFill>
              </a:rPr>
              <a:t>남윤미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8473" y="5405533"/>
            <a:ext cx="873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폐업률에</a:t>
            </a:r>
            <a:r>
              <a:rPr lang="ko-KR" altLang="en-US" b="1" dirty="0">
                <a:solidFill>
                  <a:schemeClr val="bg1"/>
                </a:solidFill>
              </a:rPr>
              <a:t> 미치는 영향은 크게 경기 반영 요소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 err="1">
                <a:solidFill>
                  <a:schemeClr val="bg1"/>
                </a:solidFill>
              </a:rPr>
              <a:t>비용관련</a:t>
            </a:r>
            <a:r>
              <a:rPr lang="ko-KR" altLang="en-US" b="1" dirty="0">
                <a:solidFill>
                  <a:schemeClr val="bg1"/>
                </a:solidFill>
              </a:rPr>
              <a:t> 요소 등으로 나눌 수 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171866" y="1120292"/>
            <a:ext cx="4305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5E5240"/>
                </a:solidFill>
              </a:rPr>
              <a:t>[</a:t>
            </a:r>
            <a:r>
              <a:rPr lang="ko-KR" altLang="en-US" b="1" dirty="0" err="1">
                <a:solidFill>
                  <a:srgbClr val="5E5240"/>
                </a:solidFill>
              </a:rPr>
              <a:t>폐업률에</a:t>
            </a:r>
            <a:r>
              <a:rPr lang="ko-KR" altLang="en-US" b="1" dirty="0">
                <a:solidFill>
                  <a:srgbClr val="5E5240"/>
                </a:solidFill>
              </a:rPr>
              <a:t> 미치는 요소</a:t>
            </a:r>
            <a:r>
              <a:rPr lang="en-US" altLang="ko-KR" b="1" dirty="0">
                <a:solidFill>
                  <a:srgbClr val="5E5240"/>
                </a:solidFill>
              </a:rPr>
              <a:t>]</a:t>
            </a:r>
            <a:r>
              <a:rPr lang="ko-KR" altLang="en-US" b="1" dirty="0">
                <a:solidFill>
                  <a:srgbClr val="5E5240"/>
                </a:solidFill>
              </a:rPr>
              <a:t> </a:t>
            </a:r>
            <a:r>
              <a:rPr lang="ko-KR" altLang="en-US" b="1" dirty="0">
                <a:solidFill>
                  <a:srgbClr val="821C1C"/>
                </a:solidFill>
              </a:rPr>
              <a:t>경기 반영 요소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55825" y="1140930"/>
            <a:ext cx="4222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5E5240"/>
                </a:solidFill>
              </a:rPr>
              <a:t>[</a:t>
            </a:r>
            <a:r>
              <a:rPr lang="ko-KR" altLang="en-US" b="1" dirty="0" err="1">
                <a:solidFill>
                  <a:srgbClr val="5E5240"/>
                </a:solidFill>
              </a:rPr>
              <a:t>폐업률에</a:t>
            </a:r>
            <a:r>
              <a:rPr lang="ko-KR" altLang="en-US" b="1" dirty="0">
                <a:solidFill>
                  <a:srgbClr val="5E5240"/>
                </a:solidFill>
              </a:rPr>
              <a:t> 미치는 요소</a:t>
            </a:r>
            <a:r>
              <a:rPr lang="en-US" altLang="ko-KR" b="1" dirty="0">
                <a:solidFill>
                  <a:srgbClr val="5E5240"/>
                </a:solidFill>
              </a:rPr>
              <a:t>]</a:t>
            </a:r>
            <a:r>
              <a:rPr lang="ko-KR" altLang="en-US" b="1" dirty="0">
                <a:solidFill>
                  <a:srgbClr val="5E5240"/>
                </a:solidFill>
              </a:rPr>
              <a:t> </a:t>
            </a:r>
            <a:r>
              <a:rPr lang="ko-KR" altLang="en-US" b="1" dirty="0">
                <a:solidFill>
                  <a:srgbClr val="821C1C"/>
                </a:solidFill>
              </a:rPr>
              <a:t>비용 관련 요소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29761" y="2833419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지역 내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총생산</a:t>
            </a:r>
          </a:p>
        </p:txBody>
      </p:sp>
      <p:sp>
        <p:nvSpPr>
          <p:cNvPr id="34" name="타원 33"/>
          <p:cNvSpPr/>
          <p:nvPr/>
        </p:nvSpPr>
        <p:spPr>
          <a:xfrm>
            <a:off x="3604859" y="2903706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지역인구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인구증감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30544" y="1888002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소비자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물가지수</a:t>
            </a:r>
          </a:p>
        </p:txBody>
      </p:sp>
      <p:sp>
        <p:nvSpPr>
          <p:cNvPr id="36" name="타원 35"/>
          <p:cNvSpPr/>
          <p:nvPr/>
        </p:nvSpPr>
        <p:spPr>
          <a:xfrm>
            <a:off x="7179453" y="2412443"/>
            <a:ext cx="1836663" cy="186759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임대료</a:t>
            </a:r>
          </a:p>
        </p:txBody>
      </p:sp>
      <p:sp>
        <p:nvSpPr>
          <p:cNvPr id="37" name="타원 36"/>
          <p:cNvSpPr/>
          <p:nvPr/>
        </p:nvSpPr>
        <p:spPr>
          <a:xfrm>
            <a:off x="8535513" y="2477186"/>
            <a:ext cx="1836663" cy="186759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대출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이자율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976154" y="5843683"/>
            <a:ext cx="8239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지역내 경기 및 임대료 등의 항목은 필연적으로 </a:t>
            </a:r>
            <a:r>
              <a:rPr lang="ko-KR" altLang="en-US" b="1" dirty="0" err="1">
                <a:solidFill>
                  <a:schemeClr val="bg1"/>
                </a:solidFill>
              </a:rPr>
              <a:t>업장의</a:t>
            </a:r>
            <a:r>
              <a:rPr lang="ko-KR" altLang="en-US" b="1" dirty="0">
                <a:solidFill>
                  <a:schemeClr val="bg1"/>
                </a:solidFill>
              </a:rPr>
              <a:t> 입지와 결부 되어 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08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8" y="1086348"/>
            <a:ext cx="4435249" cy="490891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1160" y="1086348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22062" y="1252893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뉴스검색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48141" y="1845922"/>
            <a:ext cx="6337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5240"/>
                </a:solidFill>
              </a:rPr>
              <a:t>뉴스를 검색하여 대량의 데이터를 통해 창업</a:t>
            </a:r>
            <a:r>
              <a:rPr lang="en-US" altLang="ko-KR" b="1" dirty="0" smtClean="0">
                <a:solidFill>
                  <a:srgbClr val="5E5240"/>
                </a:solidFill>
              </a:rPr>
              <a:t>/ </a:t>
            </a:r>
            <a:r>
              <a:rPr lang="ko-KR" altLang="en-US" b="1" dirty="0" smtClean="0">
                <a:solidFill>
                  <a:srgbClr val="5E5240"/>
                </a:solidFill>
              </a:rPr>
              <a:t>치킨 에 대한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dirty="0" smtClean="0">
                <a:solidFill>
                  <a:srgbClr val="5E5240"/>
                </a:solidFill>
              </a:rPr>
              <a:t>검색어로</a:t>
            </a:r>
            <a:r>
              <a:rPr lang="en-US" altLang="ko-KR" dirty="0" smtClean="0">
                <a:solidFill>
                  <a:srgbClr val="5E5240"/>
                </a:solidFill>
              </a:rPr>
              <a:t>, </a:t>
            </a:r>
            <a:r>
              <a:rPr lang="ko-KR" altLang="en-US" dirty="0" smtClean="0">
                <a:solidFill>
                  <a:srgbClr val="5E5240"/>
                </a:solidFill>
              </a:rPr>
              <a:t>시장의 트렌드를 분석함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571160" y="2582130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137479" y="274867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크롤링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1026" name="Picture 2" descr="&quot;The Fish-Footman began by producing from under his arm a great letter, nearly as large as himself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697" y="3335922"/>
            <a:ext cx="19907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856472" y="3356140"/>
            <a:ext cx="4074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5E5240"/>
                </a:solidFill>
              </a:rPr>
              <a:t>BeautifulSoup</a:t>
            </a:r>
            <a:r>
              <a:rPr lang="ko-KR" altLang="en-US" dirty="0" smtClean="0">
                <a:solidFill>
                  <a:srgbClr val="5E5240"/>
                </a:solidFill>
              </a:rPr>
              <a:t>을 이용한 크롤링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472" y="4162460"/>
            <a:ext cx="3707390" cy="1554712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수집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거시적관점</a:t>
            </a:r>
            <a:r>
              <a:rPr lang="en-US" altLang="ko-KR" sz="1800" dirty="0" smtClean="0">
                <a:solidFill>
                  <a:srgbClr val="5E5240"/>
                </a:solidFill>
              </a:rPr>
              <a:t>/</a:t>
            </a:r>
            <a:r>
              <a:rPr lang="ko-KR" altLang="en-US" sz="1800" dirty="0" smtClean="0">
                <a:solidFill>
                  <a:srgbClr val="5E5240"/>
                </a:solidFill>
              </a:rPr>
              <a:t>뉴스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60707" y="5142843"/>
            <a:ext cx="6337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5240"/>
                </a:solidFill>
              </a:rPr>
              <a:t>날짜 </a:t>
            </a:r>
            <a:r>
              <a:rPr lang="en-US" altLang="ko-KR" b="1" dirty="0" smtClean="0">
                <a:solidFill>
                  <a:srgbClr val="5E5240"/>
                </a:solidFill>
              </a:rPr>
              <a:t>/ </a:t>
            </a:r>
            <a:r>
              <a:rPr lang="ko-KR" altLang="en-US" b="1" dirty="0" smtClean="0">
                <a:solidFill>
                  <a:srgbClr val="5E5240"/>
                </a:solidFill>
              </a:rPr>
              <a:t>제목 </a:t>
            </a:r>
            <a:r>
              <a:rPr lang="en-US" altLang="ko-KR" b="1" dirty="0" smtClean="0">
                <a:solidFill>
                  <a:srgbClr val="5E5240"/>
                </a:solidFill>
              </a:rPr>
              <a:t>/ </a:t>
            </a:r>
            <a:r>
              <a:rPr lang="ko-KR" altLang="en-US" b="1" dirty="0" smtClean="0">
                <a:solidFill>
                  <a:srgbClr val="5E5240"/>
                </a:solidFill>
              </a:rPr>
              <a:t>언론사 </a:t>
            </a:r>
            <a:r>
              <a:rPr lang="en-US" altLang="ko-KR" b="1" dirty="0" smtClean="0">
                <a:solidFill>
                  <a:srgbClr val="5E5240"/>
                </a:solidFill>
              </a:rPr>
              <a:t>/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전체기사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en-US" altLang="ko-KR" b="1" dirty="0" smtClean="0">
                <a:solidFill>
                  <a:srgbClr val="5E5240"/>
                </a:solidFill>
              </a:rPr>
              <a:t>/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링크순으로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전체분석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89" y="1002253"/>
            <a:ext cx="11066923" cy="3969657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수집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거시적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6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571160" y="1086348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906646" y="1252893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블로그검색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48141" y="1845922"/>
            <a:ext cx="6337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5240"/>
                </a:solidFill>
              </a:rPr>
              <a:t>블로그를 빈도가 높은 외식 트렌드를 검색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b="1" smtClean="0">
                <a:solidFill>
                  <a:srgbClr val="5E5240"/>
                </a:solidFill>
              </a:rPr>
              <a:t>빈도수를 분</a:t>
            </a:r>
            <a:r>
              <a:rPr lang="ko-KR" altLang="en-US" b="1">
                <a:solidFill>
                  <a:srgbClr val="5E5240"/>
                </a:solidFill>
              </a:rPr>
              <a:t>석</a:t>
            </a:r>
            <a:r>
              <a:rPr lang="ko-KR" altLang="en-US" b="1" smtClean="0">
                <a:solidFill>
                  <a:srgbClr val="5E5240"/>
                </a:solidFill>
              </a:rPr>
              <a:t>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571160" y="2582130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981188" y="2748675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E5240"/>
                </a:solidFill>
              </a:rPr>
              <a:t>빈도 계산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72" y="1086348"/>
            <a:ext cx="4914145" cy="49977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857" t="18734" r="8050" b="2740"/>
          <a:stretch/>
        </p:blipFill>
        <p:spPr>
          <a:xfrm>
            <a:off x="5335813" y="3585243"/>
            <a:ext cx="5718629" cy="300682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609258" y="3284552"/>
            <a:ext cx="6337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5240"/>
                </a:solidFill>
              </a:rPr>
              <a:t>빈도를 추출하여 빠르게 중요 단어를 선별할 수 있음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수집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거시적관점</a:t>
            </a:r>
            <a:r>
              <a:rPr lang="en-US" altLang="ko-KR" sz="1800" dirty="0" smtClean="0">
                <a:solidFill>
                  <a:srgbClr val="5E5240"/>
                </a:solidFill>
              </a:rPr>
              <a:t>/</a:t>
            </a:r>
            <a:r>
              <a:rPr lang="ko-KR" altLang="en-US" sz="1800" dirty="0" smtClean="0">
                <a:solidFill>
                  <a:srgbClr val="5E5240"/>
                </a:solidFill>
              </a:rPr>
              <a:t>블로그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5036457" y="646653"/>
            <a:ext cx="6317343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41608" y="997766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20803" y="1164311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E5240"/>
                </a:solidFill>
              </a:rPr>
              <a:t>워드 </a:t>
            </a:r>
            <a:r>
              <a:rPr lang="ko-KR" altLang="en-US" dirty="0" err="1" smtClean="0">
                <a:solidFill>
                  <a:srgbClr val="5E5240"/>
                </a:solidFill>
              </a:rPr>
              <a:t>클라우드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046900" y="1025493"/>
            <a:ext cx="6337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mtClean="0">
                <a:solidFill>
                  <a:srgbClr val="5E5240"/>
                </a:solidFill>
              </a:rPr>
              <a:t>직관적으로 중요 키워드를 파악 할 수 있는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b="1" dirty="0" smtClean="0">
                <a:solidFill>
                  <a:srgbClr val="5E5240"/>
                </a:solidFill>
              </a:rPr>
              <a:t>워드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클라우드</a:t>
            </a:r>
            <a:r>
              <a:rPr lang="ko-KR" altLang="en-US" b="1" dirty="0" smtClean="0">
                <a:solidFill>
                  <a:srgbClr val="5E5240"/>
                </a:solidFill>
              </a:rPr>
              <a:t> 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7" y="1752853"/>
            <a:ext cx="9284564" cy="4815204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>
                <a:solidFill>
                  <a:srgbClr val="5E5240"/>
                </a:solidFill>
              </a:rPr>
              <a:t>. </a:t>
            </a:r>
            <a:r>
              <a:rPr lang="ko-KR" altLang="en-US" sz="2400" b="1" smtClean="0">
                <a:solidFill>
                  <a:srgbClr val="5E5240"/>
                </a:solidFill>
              </a:rPr>
              <a:t>수집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거시적관점</a:t>
            </a:r>
            <a:r>
              <a:rPr lang="en-US" altLang="ko-KR" sz="1800" dirty="0" smtClean="0">
                <a:solidFill>
                  <a:srgbClr val="5E5240"/>
                </a:solidFill>
              </a:rPr>
              <a:t>/</a:t>
            </a:r>
            <a:r>
              <a:rPr lang="ko-KR" altLang="en-US" sz="1800" dirty="0" smtClean="0">
                <a:solidFill>
                  <a:srgbClr val="5E5240"/>
                </a:solidFill>
              </a:rPr>
              <a:t>블로그 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1748</Words>
  <Application>Microsoft Office PowerPoint</Application>
  <PresentationFormat>사용자 지정</PresentationFormat>
  <Paragraphs>313</Paragraphs>
  <Slides>42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Kate</dc:creator>
  <cp:lastModifiedBy>Sejin Kim</cp:lastModifiedBy>
  <cp:revision>105</cp:revision>
  <dcterms:created xsi:type="dcterms:W3CDTF">2021-10-27T01:45:52Z</dcterms:created>
  <dcterms:modified xsi:type="dcterms:W3CDTF">2021-11-23T08:40:21Z</dcterms:modified>
</cp:coreProperties>
</file>